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6.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8" r:id="rId3"/>
    <p:sldMasterId id="2147483740" r:id="rId4"/>
    <p:sldMasterId id="2147483754" r:id="rId5"/>
    <p:sldMasterId id="2147483778" r:id="rId6"/>
    <p:sldMasterId id="2147483792" r:id="rId7"/>
  </p:sldMasterIdLst>
  <p:notesMasterIdLst>
    <p:notesMasterId r:id="rId27"/>
  </p:notesMasterIdLst>
  <p:sldIdLst>
    <p:sldId id="434" r:id="rId8"/>
    <p:sldId id="469" r:id="rId9"/>
    <p:sldId id="2147327056" r:id="rId10"/>
    <p:sldId id="3326" r:id="rId11"/>
    <p:sldId id="2147327057" r:id="rId12"/>
    <p:sldId id="505" r:id="rId13"/>
    <p:sldId id="2147327045" r:id="rId14"/>
    <p:sldId id="265" r:id="rId15"/>
    <p:sldId id="2147327049" r:id="rId16"/>
    <p:sldId id="259" r:id="rId17"/>
    <p:sldId id="516" r:id="rId18"/>
    <p:sldId id="2147327050" r:id="rId19"/>
    <p:sldId id="512" r:id="rId20"/>
    <p:sldId id="2147327047" r:id="rId21"/>
    <p:sldId id="518" r:id="rId22"/>
    <p:sldId id="514" r:id="rId23"/>
    <p:sldId id="2147327053" r:id="rId24"/>
    <p:sldId id="522" r:id="rId25"/>
    <p:sldId id="214732704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51F8135-E5A2-E1D6-8B58-4C870F13B7C1}" name="Ariana Tao" initials="AT" userId="S::ariana.tao@einsteinmed.edu::0fb9e6b8-2336-4bdd-b6fc-515e3e78378d" providerId="AD"/>
  <p188:author id="{DD982D56-19B0-9529-29BE-5A7182D80957}" name="Bickell, Nina" initials="BN" userId="S::nina.bickell@mountsinai.org::916b1eb9-8922-44e6-b96b-39512e2c0ea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DEB7"/>
    <a:srgbClr val="183465"/>
    <a:srgbClr val="F5B4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A470EB-1AFA-4D98-AC6F-C5B9E526DD0B}" v="199" dt="2025-06-19T03:47:49.7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96723" autoAdjust="0"/>
  </p:normalViewPr>
  <p:slideViewPr>
    <p:cSldViewPr snapToGrid="0">
      <p:cViewPr varScale="1">
        <p:scale>
          <a:sx n="60" d="100"/>
          <a:sy n="60" d="100"/>
        </p:scale>
        <p:origin x="872" y="64"/>
      </p:cViewPr>
      <p:guideLst/>
    </p:cSldViewPr>
  </p:slideViewPr>
  <p:notesTextViewPr>
    <p:cViewPr>
      <p:scale>
        <a:sx n="1" d="1"/>
        <a:sy n="1" d="1"/>
      </p:scale>
      <p:origin x="0" y="0"/>
    </p:cViewPr>
  </p:notesTextViewPr>
  <p:sorterViewPr>
    <p:cViewPr varScale="1">
      <p:scale>
        <a:sx n="1" d="1"/>
        <a:sy n="1" d="1"/>
      </p:scale>
      <p:origin x="0" y="-69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microsoft.com/office/2018/10/relationships/authors" Target="author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microsoft.com/office/2015/10/relationships/revisionInfo" Target="revisionInfo.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500">
                <a:solidFill>
                  <a:schemeClr val="bg2">
                    <a:lumMod val="10000"/>
                  </a:schemeClr>
                </a:solidFill>
                <a:latin typeface="Arial" panose="020B0604020202020204" pitchFamily="34" charset="0"/>
                <a:cs typeface="Arial" panose="020B0604020202020204" pitchFamily="34" charset="0"/>
              </a:rPr>
              <a:t>Chart Title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Series 1</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B99-8643-AF81-6E7647C5CEC6}"/>
            </c:ext>
          </c:extLst>
        </c:ser>
        <c:ser>
          <c:idx val="1"/>
          <c:order val="1"/>
          <c:tx>
            <c:strRef>
              <c:f>Sheet1!$C$1</c:f>
              <c:strCache>
                <c:ptCount val="1"/>
                <c:pt idx="0">
                  <c:v>Series 2</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B99-8643-AF81-6E7647C5CEC6}"/>
            </c:ext>
          </c:extLst>
        </c:ser>
        <c:dLbls>
          <c:showLegendKey val="0"/>
          <c:showVal val="1"/>
          <c:showCatName val="0"/>
          <c:showSerName val="0"/>
          <c:showPercent val="0"/>
          <c:showBubbleSize val="0"/>
        </c:dLbls>
        <c:gapWidth val="182"/>
        <c:axId val="-259906400"/>
        <c:axId val="-363768480"/>
      </c:barChart>
      <c:catAx>
        <c:axId val="-259906400"/>
        <c:scaling>
          <c:orientation val="minMax"/>
        </c:scaling>
        <c:delete val="0"/>
        <c:axPos val="l"/>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2">
                    <a:lumMod val="10000"/>
                  </a:schemeClr>
                </a:solidFill>
                <a:latin typeface="+mn-lt"/>
                <a:ea typeface="+mn-ea"/>
                <a:cs typeface="+mn-cs"/>
              </a:defRPr>
            </a:pPr>
            <a:endParaRPr lang="en-US"/>
          </a:p>
        </c:txPr>
        <c:crossAx val="-363768480"/>
        <c:crosses val="autoZero"/>
        <c:auto val="1"/>
        <c:lblAlgn val="ctr"/>
        <c:lblOffset val="100"/>
        <c:noMultiLvlLbl val="0"/>
      </c:catAx>
      <c:valAx>
        <c:axId val="-3637684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2">
                    <a:lumMod val="10000"/>
                  </a:schemeClr>
                </a:solidFill>
                <a:latin typeface="+mn-lt"/>
                <a:ea typeface="+mn-ea"/>
                <a:cs typeface="+mn-cs"/>
              </a:defRPr>
            </a:pPr>
            <a:endParaRPr lang="en-US"/>
          </a:p>
        </c:txPr>
        <c:crossAx val="-259906400"/>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chemeClr val="bg2">
                    <a:lumMod val="10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1197" b="0" i="0" u="none" strike="noStrike" kern="1200" baseline="0">
                <a:ln>
                  <a:noFill/>
                </a:ln>
                <a:solidFill>
                  <a:schemeClr val="bg2">
                    <a:lumMod val="10000"/>
                  </a:schemeClr>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marL="0" marR="0" lvl="0" indent="0" algn="ctr" defTabSz="914400" rtl="0" eaLnBrk="1" fontAlgn="auto" latinLnBrk="0" hangingPunct="1">
              <a:lnSpc>
                <a:spcPct val="100000"/>
              </a:lnSpc>
              <a:spcBef>
                <a:spcPts val="0"/>
              </a:spcBef>
              <a:spcAft>
                <a:spcPts val="0"/>
              </a:spcAft>
              <a:buClrTx/>
              <a:buSzTx/>
              <a:buFontTx/>
              <a:buNone/>
              <a:tabLst/>
              <a:defRPr sz="2160" b="1" i="0" u="none" strike="noStrike" kern="1200" baseline="0">
                <a:solidFill>
                  <a:prstClr val="black"/>
                </a:solidFill>
                <a:latin typeface="+mn-lt"/>
                <a:ea typeface="+mn-ea"/>
                <a:cs typeface="+mn-cs"/>
              </a:defRPr>
            </a:pPr>
            <a:r>
              <a:rPr lang="en-US" sz="1500" b="0" i="0" baseline="0">
                <a:effectLst/>
                <a:latin typeface="Arial" panose="020B0604020202020204" pitchFamily="34" charset="0"/>
                <a:cs typeface="Arial" panose="020B0604020202020204" pitchFamily="34" charset="0"/>
              </a:rPr>
              <a:t>Chart Title</a:t>
            </a:r>
            <a:endParaRPr lang="en-US" sz="1500">
              <a:effectLst/>
              <a:latin typeface="Arial" panose="020B0604020202020204" pitchFamily="34" charset="0"/>
              <a:cs typeface="Arial" panose="020B0604020202020204" pitchFamily="34" charset="0"/>
            </a:endParaRPr>
          </a:p>
        </c:rich>
      </c:tx>
      <c:layout>
        <c:manualLayout>
          <c:xMode val="edge"/>
          <c:yMode val="edge"/>
          <c:x val="0.32621295489858471"/>
          <c:y val="5.9312673966379261E-3"/>
        </c:manualLayout>
      </c:layout>
      <c:overlay val="0"/>
    </c:title>
    <c:autoTitleDeleted val="0"/>
    <c:plotArea>
      <c:layout/>
      <c:pieChart>
        <c:varyColors val="1"/>
        <c:ser>
          <c:idx val="0"/>
          <c:order val="0"/>
          <c:tx>
            <c:strRef>
              <c:f>Sheet1!$B$1</c:f>
              <c:strCache>
                <c:ptCount val="1"/>
                <c:pt idx="0">
                  <c:v>Sales</c:v>
                </c:pt>
              </c:strCache>
            </c:strRef>
          </c:tx>
          <c:spPr>
            <a:solidFill>
              <a:schemeClr val="tx2"/>
            </a:solidFill>
            <a:ln>
              <a:noFill/>
            </a:ln>
          </c:spPr>
          <c:dPt>
            <c:idx val="0"/>
            <c:bubble3D val="0"/>
            <c:spPr>
              <a:solidFill>
                <a:srgbClr val="8EBDDB"/>
              </a:solidFill>
              <a:ln>
                <a:noFill/>
              </a:ln>
              <a:effectLst>
                <a:outerShdw blurRad="40000" dist="23000" dir="5400000" rotWithShape="0">
                  <a:srgbClr val="09254C">
                    <a:alpha val="35000"/>
                  </a:srgbClr>
                </a:outerShdw>
              </a:effectLst>
            </c:spPr>
            <c:extLst>
              <c:ext xmlns:c16="http://schemas.microsoft.com/office/drawing/2014/chart" uri="{C3380CC4-5D6E-409C-BE32-E72D297353CC}">
                <c16:uniqueId val="{00000001-4248-8A46-9FF9-FB825C759940}"/>
              </c:ext>
            </c:extLst>
          </c:dPt>
          <c:dPt>
            <c:idx val="1"/>
            <c:bubble3D val="0"/>
            <c:explosion val="1"/>
            <c:extLst>
              <c:ext xmlns:c16="http://schemas.microsoft.com/office/drawing/2014/chart" uri="{C3380CC4-5D6E-409C-BE32-E72D297353CC}">
                <c16:uniqueId val="{00000002-4248-8A46-9FF9-FB825C759940}"/>
              </c:ext>
            </c:extLst>
          </c:dPt>
          <c:cat>
            <c:strRef>
              <c:f>Sheet1!$A$2:$A$3</c:f>
              <c:strCache>
                <c:ptCount val="2"/>
                <c:pt idx="0">
                  <c:v>1st Qtr</c:v>
                </c:pt>
                <c:pt idx="1">
                  <c:v>2nd Qtr</c:v>
                </c:pt>
              </c:strCache>
            </c:strRef>
          </c:cat>
          <c:val>
            <c:numRef>
              <c:f>Sheet1!$B$2:$B$3</c:f>
              <c:numCache>
                <c:formatCode>General</c:formatCode>
                <c:ptCount val="2"/>
                <c:pt idx="0">
                  <c:v>8.1999999999999993</c:v>
                </c:pt>
                <c:pt idx="1">
                  <c:v>3.2</c:v>
                </c:pt>
              </c:numCache>
            </c:numRef>
          </c:val>
          <c:extLst>
            <c:ext xmlns:c16="http://schemas.microsoft.com/office/drawing/2014/chart" uri="{C3380CC4-5D6E-409C-BE32-E72D297353CC}">
              <c16:uniqueId val="{00000003-4248-8A46-9FF9-FB825C759940}"/>
            </c:ext>
          </c:extLst>
        </c:ser>
        <c:dLbls>
          <c:showLegendKey val="0"/>
          <c:showVal val="0"/>
          <c:showCatName val="0"/>
          <c:showSerName val="0"/>
          <c:showPercent val="0"/>
          <c:showBubbleSize val="0"/>
          <c:showLeaderLines val="1"/>
        </c:dLbls>
        <c:firstSliceAng val="0"/>
      </c:pieChart>
    </c:plotArea>
    <c:legend>
      <c:legendPos val="r"/>
      <c:legendEntry>
        <c:idx val="0"/>
        <c:txPr>
          <a:bodyPr/>
          <a:lstStyle/>
          <a:p>
            <a:pPr>
              <a:defRPr sz="1200" baseline="0">
                <a:solidFill>
                  <a:schemeClr val="bg2">
                    <a:lumMod val="10000"/>
                  </a:schemeClr>
                </a:solidFill>
              </a:defRPr>
            </a:pPr>
            <a:endParaRPr lang="en-US"/>
          </a:p>
        </c:txPr>
      </c:legendEntry>
      <c:legendEntry>
        <c:idx val="1"/>
        <c:txPr>
          <a:bodyPr/>
          <a:lstStyle/>
          <a:p>
            <a:pPr>
              <a:defRPr sz="1200" baseline="0">
                <a:solidFill>
                  <a:schemeClr val="bg2">
                    <a:lumMod val="10000"/>
                  </a:schemeClr>
                </a:solidFill>
              </a:defRPr>
            </a:pPr>
            <a:endParaRPr lang="en-US"/>
          </a:p>
        </c:txPr>
      </c:legendEntry>
      <c:layout>
        <c:manualLayout>
          <c:xMode val="edge"/>
          <c:yMode val="edge"/>
          <c:x val="0.74153323451511521"/>
          <c:y val="0.47651611962985135"/>
          <c:w val="0.16482481067165256"/>
          <c:h val="0.14735005016494812"/>
        </c:manualLayout>
      </c:layout>
      <c:overlay val="0"/>
      <c:txPr>
        <a:bodyPr/>
        <a:lstStyle/>
        <a:p>
          <a:pPr>
            <a:defRPr>
              <a:solidFill>
                <a:schemeClr val="bg2">
                  <a:lumMod val="10000"/>
                </a:schemeClr>
              </a:solidFill>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Sheet3!$B$1</c:f>
              <c:strCache>
                <c:ptCount val="1"/>
                <c:pt idx="0">
                  <c:v>Injustice and Racism in Medicine</c:v>
                </c:pt>
              </c:strCache>
            </c:strRef>
          </c:tx>
          <c:spPr>
            <a:ln w="28575" cap="rnd">
              <a:solidFill>
                <a:schemeClr val="accent1"/>
              </a:solidFill>
              <a:round/>
            </a:ln>
            <a:effectLst/>
          </c:spPr>
          <c:marker>
            <c:symbol val="none"/>
          </c:marker>
          <c:cat>
            <c:strRef>
              <c:f>Sheet3!$A$2:$A$4</c:f>
              <c:strCache>
                <c:ptCount val="3"/>
                <c:pt idx="0">
                  <c:v>Tabling</c:v>
                </c:pt>
                <c:pt idx="1">
                  <c:v>Pre-Event</c:v>
                </c:pt>
                <c:pt idx="2">
                  <c:v>Post-Event</c:v>
                </c:pt>
              </c:strCache>
            </c:strRef>
          </c:cat>
          <c:val>
            <c:numRef>
              <c:f>Sheet3!$B$2:$B$4</c:f>
              <c:numCache>
                <c:formatCode>General</c:formatCode>
                <c:ptCount val="3"/>
                <c:pt idx="0">
                  <c:v>0.8</c:v>
                </c:pt>
                <c:pt idx="1">
                  <c:v>1.5</c:v>
                </c:pt>
                <c:pt idx="2">
                  <c:v>1.0941000000000001</c:v>
                </c:pt>
              </c:numCache>
            </c:numRef>
          </c:val>
          <c:smooth val="0"/>
          <c:extLst>
            <c:ext xmlns:c16="http://schemas.microsoft.com/office/drawing/2014/chart" uri="{C3380CC4-5D6E-409C-BE32-E72D297353CC}">
              <c16:uniqueId val="{00000000-EB5F-4794-B4D0-BC74DDD675B0}"/>
            </c:ext>
          </c:extLst>
        </c:ser>
        <c:ser>
          <c:idx val="1"/>
          <c:order val="1"/>
          <c:tx>
            <c:strRef>
              <c:f>Sheet3!$C$1</c:f>
              <c:strCache>
                <c:ptCount val="1"/>
                <c:pt idx="0">
                  <c:v>Importance of Research Participation</c:v>
                </c:pt>
              </c:strCache>
            </c:strRef>
          </c:tx>
          <c:spPr>
            <a:ln w="28575" cap="rnd">
              <a:solidFill>
                <a:schemeClr val="accent2"/>
              </a:solidFill>
              <a:round/>
            </a:ln>
            <a:effectLst/>
          </c:spPr>
          <c:marker>
            <c:symbol val="none"/>
          </c:marker>
          <c:cat>
            <c:strRef>
              <c:f>Sheet3!$A$2:$A$4</c:f>
              <c:strCache>
                <c:ptCount val="3"/>
                <c:pt idx="0">
                  <c:v>Tabling</c:v>
                </c:pt>
                <c:pt idx="1">
                  <c:v>Pre-Event</c:v>
                </c:pt>
                <c:pt idx="2">
                  <c:v>Post-Event</c:v>
                </c:pt>
              </c:strCache>
            </c:strRef>
          </c:cat>
          <c:val>
            <c:numRef>
              <c:f>Sheet3!$C$2:$C$4</c:f>
              <c:numCache>
                <c:formatCode>General</c:formatCode>
                <c:ptCount val="3"/>
                <c:pt idx="0">
                  <c:v>6.6669999999999993E-2</c:v>
                </c:pt>
                <c:pt idx="1">
                  <c:v>1.02</c:v>
                </c:pt>
                <c:pt idx="2">
                  <c:v>1.1378999999999999</c:v>
                </c:pt>
              </c:numCache>
            </c:numRef>
          </c:val>
          <c:smooth val="0"/>
          <c:extLst>
            <c:ext xmlns:c16="http://schemas.microsoft.com/office/drawing/2014/chart" uri="{C3380CC4-5D6E-409C-BE32-E72D297353CC}">
              <c16:uniqueId val="{00000001-EB5F-4794-B4D0-BC74DDD675B0}"/>
            </c:ext>
          </c:extLst>
        </c:ser>
        <c:dLbls>
          <c:showLegendKey val="0"/>
          <c:showVal val="0"/>
          <c:showCatName val="0"/>
          <c:showSerName val="0"/>
          <c:showPercent val="0"/>
          <c:showBubbleSize val="0"/>
        </c:dLbls>
        <c:smooth val="0"/>
        <c:axId val="298961248"/>
        <c:axId val="298957888"/>
      </c:lineChart>
      <c:catAx>
        <c:axId val="2989612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98957888"/>
        <c:crosses val="autoZero"/>
        <c:auto val="1"/>
        <c:lblAlgn val="ctr"/>
        <c:lblOffset val="100"/>
        <c:noMultiLvlLbl val="0"/>
      </c:catAx>
      <c:valAx>
        <c:axId val="2989578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98961248"/>
        <c:crosses val="autoZero"/>
        <c:crossBetween val="between"/>
      </c:valAx>
      <c:spPr>
        <a:noFill/>
        <a:ln>
          <a:noFill/>
        </a:ln>
        <a:effectLst/>
      </c:spPr>
    </c:plotArea>
    <c:legend>
      <c:legendPos val="b"/>
      <c:layout>
        <c:manualLayout>
          <c:xMode val="edge"/>
          <c:yMode val="edge"/>
          <c:x val="4.999995073713126E-2"/>
          <c:y val="0.93471019407175804"/>
          <c:w val="0.89999998905269585"/>
          <c:h val="6.5289805928242003E-2"/>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latin typeface="Arial" panose="020B0604020202020204" pitchFamily="34" charset="0"/>
          <a:cs typeface="Arial" panose="020B06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4">
  <a:schemeClr val="accent4"/>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FF0D10-A659-4FA2-BAC2-2F37AB1D9A20}" type="doc">
      <dgm:prSet loTypeId="urn:microsoft.com/office/officeart/2008/layout/VerticalCircleList" loCatId="list" qsTypeId="urn:microsoft.com/office/officeart/2005/8/quickstyle/simple1" qsCatId="simple" csTypeId="urn:microsoft.com/office/officeart/2005/8/colors/colorful2" csCatId="colorful" phldr="1"/>
      <dgm:spPr/>
      <dgm:t>
        <a:bodyPr/>
        <a:lstStyle/>
        <a:p>
          <a:endParaRPr lang="en-AS"/>
        </a:p>
      </dgm:t>
    </dgm:pt>
    <dgm:pt modelId="{C2014F1F-06C0-456A-B351-8FE19AD9CF6A}">
      <dgm:prSet custT="1"/>
      <dgm:spPr>
        <a:solidFill>
          <a:srgbClr val="E75464"/>
        </a:solidFill>
        <a:ln w="28575">
          <a:solidFill>
            <a:schemeClr val="bg1"/>
          </a:solidFill>
        </a:ln>
        <a:effectLst/>
      </dgm:spPr>
      <dgm:t>
        <a:bodyPr spcFirstLastPara="0" vert="horz" wrap="square" lIns="144000" tIns="144000" rIns="144000" bIns="64770" numCol="1" spcCol="1270" anchor="t" anchorCtr="0"/>
        <a:lstStyle/>
        <a:p>
          <a:pPr algn="ctr"/>
          <a:r>
            <a:rPr lang="en-US" sz="2400" b="1" dirty="0">
              <a:solidFill>
                <a:schemeClr val="bg1">
                  <a:lumMod val="95000"/>
                </a:schemeClr>
              </a:solidFill>
              <a:latin typeface="Arial" panose="020B0604020202020204" pitchFamily="34" charset="0"/>
              <a:cs typeface="Arial" panose="020B0604020202020204" pitchFamily="34" charset="0"/>
            </a:rPr>
            <a:t>Health equity depends upon representation in medical research, </a:t>
          </a:r>
          <a:endParaRPr lang="en-AS" sz="2400" b="1" dirty="0">
            <a:solidFill>
              <a:schemeClr val="bg1">
                <a:lumMod val="95000"/>
              </a:schemeClr>
            </a:solidFill>
            <a:latin typeface="Arial" panose="020B0604020202020204" pitchFamily="34" charset="0"/>
            <a:cs typeface="Arial" panose="020B0604020202020204" pitchFamily="34" charset="0"/>
          </a:endParaRPr>
        </a:p>
      </dgm:t>
    </dgm:pt>
    <dgm:pt modelId="{38FA879F-874F-482F-9477-5B6C396C28F9}" type="parTrans" cxnId="{0771BBE8-C0B3-4BFB-996C-3295C3A5C5C7}">
      <dgm:prSet/>
      <dgm:spPr/>
      <dgm:t>
        <a:bodyPr/>
        <a:lstStyle/>
        <a:p>
          <a:pPr algn="ctr"/>
          <a:endParaRPr lang="en-AS" sz="2400" b="1">
            <a:solidFill>
              <a:schemeClr val="bg1">
                <a:lumMod val="95000"/>
              </a:schemeClr>
            </a:solidFill>
            <a:latin typeface="Arial" panose="020B0604020202020204" pitchFamily="34" charset="0"/>
            <a:cs typeface="Arial" panose="020B0604020202020204" pitchFamily="34" charset="0"/>
          </a:endParaRPr>
        </a:p>
      </dgm:t>
    </dgm:pt>
    <dgm:pt modelId="{CAC858E6-7820-48FB-9C54-521F846F399F}" type="sibTrans" cxnId="{0771BBE8-C0B3-4BFB-996C-3295C3A5C5C7}">
      <dgm:prSet/>
      <dgm:spPr/>
      <dgm:t>
        <a:bodyPr/>
        <a:lstStyle/>
        <a:p>
          <a:pPr algn="ctr"/>
          <a:endParaRPr lang="en-AS" sz="2400" b="1">
            <a:solidFill>
              <a:schemeClr val="bg1">
                <a:lumMod val="95000"/>
              </a:schemeClr>
            </a:solidFill>
            <a:latin typeface="Arial" panose="020B0604020202020204" pitchFamily="34" charset="0"/>
            <a:cs typeface="Arial" panose="020B0604020202020204" pitchFamily="34" charset="0"/>
          </a:endParaRPr>
        </a:p>
      </dgm:t>
    </dgm:pt>
    <dgm:pt modelId="{34FB4537-6247-46FD-AE19-D84567D971EC}">
      <dgm:prSet custT="1"/>
      <dgm:spPr>
        <a:solidFill>
          <a:srgbClr val="DC5776"/>
        </a:solidFill>
        <a:ln w="28575">
          <a:solidFill>
            <a:schemeClr val="bg1"/>
          </a:solidFill>
        </a:ln>
      </dgm:spPr>
      <dgm:t>
        <a:bodyPr lIns="0" tIns="72000" rIns="144000"/>
        <a:lstStyle/>
        <a:p>
          <a:pPr algn="ctr"/>
          <a:r>
            <a:rPr lang="en-US" sz="2400" b="1" dirty="0">
              <a:solidFill>
                <a:schemeClr val="bg1">
                  <a:lumMod val="95000"/>
                </a:schemeClr>
              </a:solidFill>
              <a:latin typeface="Arial" panose="020B0604020202020204" pitchFamily="34" charset="0"/>
              <a:cs typeface="Arial" panose="020B0604020202020204" pitchFamily="34" charset="0"/>
            </a:rPr>
            <a:t>Starting to discuss research when a trial is needed is too late!</a:t>
          </a:r>
          <a:endParaRPr lang="en-AS" sz="2400" b="1" dirty="0">
            <a:solidFill>
              <a:schemeClr val="bg1">
                <a:lumMod val="95000"/>
              </a:schemeClr>
            </a:solidFill>
            <a:latin typeface="Arial" panose="020B0604020202020204" pitchFamily="34" charset="0"/>
            <a:cs typeface="Arial" panose="020B0604020202020204" pitchFamily="34" charset="0"/>
          </a:endParaRPr>
        </a:p>
      </dgm:t>
    </dgm:pt>
    <dgm:pt modelId="{4EBED9CC-E7C3-4A94-80A6-2A5BE3BCA969}" type="parTrans" cxnId="{11552368-852D-4B5B-BB6F-22141DA3D4DB}">
      <dgm:prSet/>
      <dgm:spPr/>
      <dgm:t>
        <a:bodyPr/>
        <a:lstStyle/>
        <a:p>
          <a:pPr algn="ctr"/>
          <a:endParaRPr lang="en-AS" sz="2400" b="1">
            <a:solidFill>
              <a:schemeClr val="bg1">
                <a:lumMod val="95000"/>
              </a:schemeClr>
            </a:solidFill>
            <a:latin typeface="Arial" panose="020B0604020202020204" pitchFamily="34" charset="0"/>
            <a:cs typeface="Arial" panose="020B0604020202020204" pitchFamily="34" charset="0"/>
          </a:endParaRPr>
        </a:p>
      </dgm:t>
    </dgm:pt>
    <dgm:pt modelId="{A42BC78C-5835-4377-9B27-FEFCDFB5F83D}" type="sibTrans" cxnId="{11552368-852D-4B5B-BB6F-22141DA3D4DB}">
      <dgm:prSet/>
      <dgm:spPr/>
      <dgm:t>
        <a:bodyPr/>
        <a:lstStyle/>
        <a:p>
          <a:pPr algn="ctr"/>
          <a:endParaRPr lang="en-AS" sz="2400" b="1">
            <a:solidFill>
              <a:schemeClr val="bg1">
                <a:lumMod val="95000"/>
              </a:schemeClr>
            </a:solidFill>
            <a:latin typeface="Arial" panose="020B0604020202020204" pitchFamily="34" charset="0"/>
            <a:cs typeface="Arial" panose="020B0604020202020204" pitchFamily="34" charset="0"/>
          </a:endParaRPr>
        </a:p>
      </dgm:t>
    </dgm:pt>
    <dgm:pt modelId="{F2151291-B1DB-41B9-94BC-76123D35480B}">
      <dgm:prSet custT="1"/>
      <dgm:spPr>
        <a:solidFill>
          <a:srgbClr val="C55265"/>
        </a:solidFill>
        <a:ln w="28575">
          <a:solidFill>
            <a:schemeClr val="bg1"/>
          </a:solidFill>
        </a:ln>
      </dgm:spPr>
      <dgm:t>
        <a:bodyPr lIns="0" tIns="72000" rIns="144000"/>
        <a:lstStyle/>
        <a:p>
          <a:pPr algn="ctr"/>
          <a:r>
            <a:rPr lang="en-US" sz="2400" b="1" dirty="0">
              <a:solidFill>
                <a:schemeClr val="bg1">
                  <a:lumMod val="95000"/>
                </a:schemeClr>
              </a:solidFill>
              <a:latin typeface="Arial" panose="020B0604020202020204" pitchFamily="34" charset="0"/>
              <a:cs typeface="Arial" panose="020B0604020202020204" pitchFamily="34" charset="0"/>
            </a:rPr>
            <a:t>Beliefs about research are shaped throughout life by cultural and community norms</a:t>
          </a:r>
          <a:endParaRPr lang="en-AS" sz="2400" b="1" dirty="0">
            <a:solidFill>
              <a:schemeClr val="bg1">
                <a:lumMod val="95000"/>
              </a:schemeClr>
            </a:solidFill>
            <a:latin typeface="Arial" panose="020B0604020202020204" pitchFamily="34" charset="0"/>
            <a:cs typeface="Arial" panose="020B0604020202020204" pitchFamily="34" charset="0"/>
          </a:endParaRPr>
        </a:p>
      </dgm:t>
    </dgm:pt>
    <dgm:pt modelId="{68434A39-4744-4F68-89E1-763DC76D7571}" type="parTrans" cxnId="{1A355960-68EE-4783-B0F2-0ED8824E3103}">
      <dgm:prSet/>
      <dgm:spPr/>
      <dgm:t>
        <a:bodyPr/>
        <a:lstStyle/>
        <a:p>
          <a:pPr algn="ctr"/>
          <a:endParaRPr lang="en-AS" sz="2400" b="1">
            <a:solidFill>
              <a:schemeClr val="bg1">
                <a:lumMod val="95000"/>
              </a:schemeClr>
            </a:solidFill>
            <a:latin typeface="Arial" panose="020B0604020202020204" pitchFamily="34" charset="0"/>
            <a:cs typeface="Arial" panose="020B0604020202020204" pitchFamily="34" charset="0"/>
          </a:endParaRPr>
        </a:p>
      </dgm:t>
    </dgm:pt>
    <dgm:pt modelId="{C877460E-BB3B-4A4D-88DE-6B2641DCC0DC}" type="sibTrans" cxnId="{1A355960-68EE-4783-B0F2-0ED8824E3103}">
      <dgm:prSet/>
      <dgm:spPr/>
      <dgm:t>
        <a:bodyPr/>
        <a:lstStyle/>
        <a:p>
          <a:pPr algn="ctr"/>
          <a:endParaRPr lang="en-AS" sz="2400" b="1">
            <a:solidFill>
              <a:schemeClr val="bg1">
                <a:lumMod val="95000"/>
              </a:schemeClr>
            </a:solidFill>
            <a:latin typeface="Arial" panose="020B0604020202020204" pitchFamily="34" charset="0"/>
            <a:cs typeface="Arial" panose="020B0604020202020204" pitchFamily="34" charset="0"/>
          </a:endParaRPr>
        </a:p>
      </dgm:t>
    </dgm:pt>
    <dgm:pt modelId="{00AB7E82-18E6-4D8E-B76E-2F236E1699FE}">
      <dgm:prSet custT="1"/>
      <dgm:spPr>
        <a:solidFill>
          <a:srgbClr val="AC545B"/>
        </a:solidFill>
        <a:ln w="28575">
          <a:solidFill>
            <a:schemeClr val="bg1"/>
          </a:solidFill>
        </a:ln>
      </dgm:spPr>
      <dgm:t>
        <a:bodyPr lIns="0" tIns="72000" rIns="144000"/>
        <a:lstStyle/>
        <a:p>
          <a:pPr algn="ctr"/>
          <a:r>
            <a:rPr lang="en-US" sz="2400" b="1" dirty="0">
              <a:solidFill>
                <a:schemeClr val="bg1">
                  <a:lumMod val="95000"/>
                </a:schemeClr>
              </a:solidFill>
              <a:latin typeface="Arial" panose="020B0604020202020204" pitchFamily="34" charset="0"/>
              <a:cs typeface="Arial" panose="020B0604020202020204" pitchFamily="34" charset="0"/>
            </a:rPr>
            <a:t>To earn trust, research must be visible, accessible and accountable</a:t>
          </a:r>
          <a:endParaRPr lang="en-AS" sz="2400" b="1" dirty="0">
            <a:solidFill>
              <a:schemeClr val="bg1">
                <a:lumMod val="95000"/>
              </a:schemeClr>
            </a:solidFill>
            <a:latin typeface="Arial" panose="020B0604020202020204" pitchFamily="34" charset="0"/>
            <a:cs typeface="Arial" panose="020B0604020202020204" pitchFamily="34" charset="0"/>
          </a:endParaRPr>
        </a:p>
      </dgm:t>
    </dgm:pt>
    <dgm:pt modelId="{2B13DD3D-E4E8-42BA-AC61-C0FB1AA615F9}" type="parTrans" cxnId="{CC5E9DC1-CFDD-4464-8457-2BD4286E2A79}">
      <dgm:prSet/>
      <dgm:spPr/>
      <dgm:t>
        <a:bodyPr/>
        <a:lstStyle/>
        <a:p>
          <a:pPr algn="ctr"/>
          <a:endParaRPr lang="en-AS" sz="2400" b="1">
            <a:solidFill>
              <a:schemeClr val="bg1">
                <a:lumMod val="95000"/>
              </a:schemeClr>
            </a:solidFill>
            <a:latin typeface="Arial" panose="020B0604020202020204" pitchFamily="34" charset="0"/>
            <a:cs typeface="Arial" panose="020B0604020202020204" pitchFamily="34" charset="0"/>
          </a:endParaRPr>
        </a:p>
      </dgm:t>
    </dgm:pt>
    <dgm:pt modelId="{417850A5-CCB2-4384-ACC3-6D58A3C3C577}" type="sibTrans" cxnId="{CC5E9DC1-CFDD-4464-8457-2BD4286E2A79}">
      <dgm:prSet/>
      <dgm:spPr/>
      <dgm:t>
        <a:bodyPr/>
        <a:lstStyle/>
        <a:p>
          <a:pPr algn="ctr"/>
          <a:endParaRPr lang="en-AS" sz="2400" b="1">
            <a:solidFill>
              <a:schemeClr val="bg1">
                <a:lumMod val="95000"/>
              </a:schemeClr>
            </a:solidFill>
            <a:latin typeface="Arial" panose="020B0604020202020204" pitchFamily="34" charset="0"/>
            <a:cs typeface="Arial" panose="020B0604020202020204" pitchFamily="34" charset="0"/>
          </a:endParaRPr>
        </a:p>
      </dgm:t>
    </dgm:pt>
    <dgm:pt modelId="{0BD7CE66-2D7D-4EE5-B6B3-47FAF5D692B0}">
      <dgm:prSet custT="1"/>
      <dgm:spPr>
        <a:solidFill>
          <a:srgbClr val="9A5B5C"/>
        </a:solidFill>
        <a:ln w="28575">
          <a:solidFill>
            <a:schemeClr val="bg1"/>
          </a:solidFill>
        </a:ln>
      </dgm:spPr>
      <dgm:t>
        <a:bodyPr lIns="0" tIns="72000" rIns="144000"/>
        <a:lstStyle/>
        <a:p>
          <a:pPr algn="ctr"/>
          <a:r>
            <a:rPr lang="en-US" sz="2400" b="1" dirty="0">
              <a:solidFill>
                <a:schemeClr val="bg1">
                  <a:lumMod val="95000"/>
                </a:schemeClr>
              </a:solidFill>
              <a:latin typeface="Arial" panose="020B0604020202020204" pitchFamily="34" charset="0"/>
              <a:cs typeface="Arial" panose="020B0604020202020204" pitchFamily="34" charset="0"/>
            </a:rPr>
            <a:t>There are many opportunities to talk about health and research</a:t>
          </a:r>
          <a:endParaRPr lang="en-AS" sz="2400" b="1" dirty="0">
            <a:solidFill>
              <a:schemeClr val="bg1">
                <a:lumMod val="95000"/>
              </a:schemeClr>
            </a:solidFill>
            <a:latin typeface="Arial" panose="020B0604020202020204" pitchFamily="34" charset="0"/>
            <a:cs typeface="Arial" panose="020B0604020202020204" pitchFamily="34" charset="0"/>
          </a:endParaRPr>
        </a:p>
      </dgm:t>
    </dgm:pt>
    <dgm:pt modelId="{767144F1-1BA7-4D86-BD69-A66D18C8321F}" type="parTrans" cxnId="{9CD602CC-FB9F-46FD-94BE-A2B7E35B6E40}">
      <dgm:prSet/>
      <dgm:spPr/>
      <dgm:t>
        <a:bodyPr/>
        <a:lstStyle/>
        <a:p>
          <a:pPr algn="ctr"/>
          <a:endParaRPr lang="en-AS" sz="2400" b="1">
            <a:solidFill>
              <a:schemeClr val="bg1">
                <a:lumMod val="95000"/>
              </a:schemeClr>
            </a:solidFill>
            <a:latin typeface="Arial" panose="020B0604020202020204" pitchFamily="34" charset="0"/>
            <a:cs typeface="Arial" panose="020B0604020202020204" pitchFamily="34" charset="0"/>
          </a:endParaRPr>
        </a:p>
      </dgm:t>
    </dgm:pt>
    <dgm:pt modelId="{CFCD929C-A03D-4B67-BECC-E63226421AA8}" type="sibTrans" cxnId="{9CD602CC-FB9F-46FD-94BE-A2B7E35B6E40}">
      <dgm:prSet/>
      <dgm:spPr/>
      <dgm:t>
        <a:bodyPr/>
        <a:lstStyle/>
        <a:p>
          <a:pPr algn="ctr"/>
          <a:endParaRPr lang="en-AS" sz="2400" b="1">
            <a:solidFill>
              <a:schemeClr val="bg1">
                <a:lumMod val="95000"/>
              </a:schemeClr>
            </a:solidFill>
            <a:latin typeface="Arial" panose="020B0604020202020204" pitchFamily="34" charset="0"/>
            <a:cs typeface="Arial" panose="020B0604020202020204" pitchFamily="34" charset="0"/>
          </a:endParaRPr>
        </a:p>
      </dgm:t>
    </dgm:pt>
    <dgm:pt modelId="{169301D7-40FE-4329-95F0-0F2F2030F935}">
      <dgm:prSet custT="1"/>
      <dgm:spPr>
        <a:solidFill>
          <a:srgbClr val="8C5748"/>
        </a:solidFill>
        <a:ln w="28575">
          <a:solidFill>
            <a:schemeClr val="bg1"/>
          </a:solidFill>
        </a:ln>
      </dgm:spPr>
      <dgm:t>
        <a:bodyPr lIns="0" tIns="72000" rIns="144000"/>
        <a:lstStyle/>
        <a:p>
          <a:pPr algn="ctr"/>
          <a:r>
            <a:rPr lang="en-US" sz="2400" b="1" dirty="0">
              <a:solidFill>
                <a:schemeClr val="bg1">
                  <a:lumMod val="95000"/>
                </a:schemeClr>
              </a:solidFill>
              <a:latin typeface="Arial" panose="020B0604020202020204" pitchFamily="34" charset="0"/>
              <a:cs typeface="Arial" panose="020B0604020202020204" pitchFamily="34" charset="0"/>
            </a:rPr>
            <a:t>Stakeholders are needed to reach different settings and guide dialogue</a:t>
          </a:r>
          <a:endParaRPr lang="en-AS" sz="2400" b="1" dirty="0">
            <a:solidFill>
              <a:schemeClr val="bg1">
                <a:lumMod val="95000"/>
              </a:schemeClr>
            </a:solidFill>
            <a:latin typeface="Arial" panose="020B0604020202020204" pitchFamily="34" charset="0"/>
            <a:cs typeface="Arial" panose="020B0604020202020204" pitchFamily="34" charset="0"/>
          </a:endParaRPr>
        </a:p>
      </dgm:t>
    </dgm:pt>
    <dgm:pt modelId="{E9120961-EB42-4A7F-A4C7-63E2E46FBD5F}" type="parTrans" cxnId="{6E3027A6-F928-40F9-95D0-1C3ABF36BFA4}">
      <dgm:prSet/>
      <dgm:spPr/>
      <dgm:t>
        <a:bodyPr/>
        <a:lstStyle/>
        <a:p>
          <a:pPr algn="ctr"/>
          <a:endParaRPr lang="en-AS" sz="2400" b="1">
            <a:solidFill>
              <a:schemeClr val="bg1">
                <a:lumMod val="95000"/>
              </a:schemeClr>
            </a:solidFill>
            <a:latin typeface="Arial" panose="020B0604020202020204" pitchFamily="34" charset="0"/>
            <a:cs typeface="Arial" panose="020B0604020202020204" pitchFamily="34" charset="0"/>
          </a:endParaRPr>
        </a:p>
      </dgm:t>
    </dgm:pt>
    <dgm:pt modelId="{5461D588-87EF-49F4-9A84-1B8980705929}" type="sibTrans" cxnId="{6E3027A6-F928-40F9-95D0-1C3ABF36BFA4}">
      <dgm:prSet/>
      <dgm:spPr/>
      <dgm:t>
        <a:bodyPr/>
        <a:lstStyle/>
        <a:p>
          <a:pPr algn="ctr"/>
          <a:endParaRPr lang="en-AS" sz="2400" b="1">
            <a:solidFill>
              <a:schemeClr val="bg1">
                <a:lumMod val="95000"/>
              </a:schemeClr>
            </a:solidFill>
            <a:latin typeface="Arial" panose="020B0604020202020204" pitchFamily="34" charset="0"/>
            <a:cs typeface="Arial" panose="020B0604020202020204" pitchFamily="34" charset="0"/>
          </a:endParaRPr>
        </a:p>
      </dgm:t>
    </dgm:pt>
    <dgm:pt modelId="{C46ED307-07B2-46E2-A7A5-6E7FEA53FF42}" type="pres">
      <dgm:prSet presAssocID="{5DFF0D10-A659-4FA2-BAC2-2F37AB1D9A20}" presName="Name0" presStyleCnt="0">
        <dgm:presLayoutVars>
          <dgm:dir/>
        </dgm:presLayoutVars>
      </dgm:prSet>
      <dgm:spPr/>
    </dgm:pt>
    <dgm:pt modelId="{1C95D1F1-441A-436A-ADAC-0BA8CC2B8C8F}" type="pres">
      <dgm:prSet presAssocID="{C2014F1F-06C0-456A-B351-8FE19AD9CF6A}" presName="noChildren" presStyleCnt="0"/>
      <dgm:spPr/>
    </dgm:pt>
    <dgm:pt modelId="{63473628-359B-422B-8DCE-3BAE39F358B8}" type="pres">
      <dgm:prSet presAssocID="{C2014F1F-06C0-456A-B351-8FE19AD9CF6A}" presName="gap" presStyleCnt="0"/>
      <dgm:spPr/>
    </dgm:pt>
    <dgm:pt modelId="{B3CA11CF-39D5-4209-BAFF-344F37013933}" type="pres">
      <dgm:prSet presAssocID="{C2014F1F-06C0-456A-B351-8FE19AD9CF6A}" presName="medCircle2" presStyleLbl="vennNode1" presStyleIdx="0" presStyleCnt="6"/>
      <dgm:spPr/>
    </dgm:pt>
    <dgm:pt modelId="{15657441-ADFF-4B20-9AB5-0A77990E7244}" type="pres">
      <dgm:prSet presAssocID="{C2014F1F-06C0-456A-B351-8FE19AD9CF6A}" presName="txLvlOnly1" presStyleLbl="revTx" presStyleIdx="0" presStyleCnt="6"/>
      <dgm:spPr/>
    </dgm:pt>
    <dgm:pt modelId="{4BB73468-5CCE-47EA-B7EC-F6D8A2ED8704}" type="pres">
      <dgm:prSet presAssocID="{34FB4537-6247-46FD-AE19-D84567D971EC}" presName="noChildren" presStyleCnt="0"/>
      <dgm:spPr/>
    </dgm:pt>
    <dgm:pt modelId="{6B08CB70-2E38-4923-A215-F3207683EFEA}" type="pres">
      <dgm:prSet presAssocID="{34FB4537-6247-46FD-AE19-D84567D971EC}" presName="gap" presStyleCnt="0"/>
      <dgm:spPr/>
    </dgm:pt>
    <dgm:pt modelId="{E5F4FAC4-6CE6-42FC-B27F-3112EF545F53}" type="pres">
      <dgm:prSet presAssocID="{34FB4537-6247-46FD-AE19-D84567D971EC}" presName="medCircle2" presStyleLbl="vennNode1" presStyleIdx="1" presStyleCnt="6"/>
      <dgm:spPr/>
    </dgm:pt>
    <dgm:pt modelId="{20461FF0-5726-46B5-BF74-FDC66494F5F5}" type="pres">
      <dgm:prSet presAssocID="{34FB4537-6247-46FD-AE19-D84567D971EC}" presName="txLvlOnly1" presStyleLbl="revTx" presStyleIdx="1" presStyleCnt="6"/>
      <dgm:spPr/>
    </dgm:pt>
    <dgm:pt modelId="{22DC4D14-5A6C-4D4E-8DF1-D0FD6A101E7D}" type="pres">
      <dgm:prSet presAssocID="{F2151291-B1DB-41B9-94BC-76123D35480B}" presName="noChildren" presStyleCnt="0"/>
      <dgm:spPr/>
    </dgm:pt>
    <dgm:pt modelId="{0F06EA46-B7D7-4123-B8D5-6AA453B43446}" type="pres">
      <dgm:prSet presAssocID="{F2151291-B1DB-41B9-94BC-76123D35480B}" presName="gap" presStyleCnt="0"/>
      <dgm:spPr/>
    </dgm:pt>
    <dgm:pt modelId="{8035A3A3-6E73-4410-A001-69D246568995}" type="pres">
      <dgm:prSet presAssocID="{F2151291-B1DB-41B9-94BC-76123D35480B}" presName="medCircle2" presStyleLbl="vennNode1" presStyleIdx="2" presStyleCnt="6"/>
      <dgm:spPr/>
    </dgm:pt>
    <dgm:pt modelId="{209041F7-A23E-4E80-A07F-F9FC8E909F26}" type="pres">
      <dgm:prSet presAssocID="{F2151291-B1DB-41B9-94BC-76123D35480B}" presName="txLvlOnly1" presStyleLbl="revTx" presStyleIdx="2" presStyleCnt="6"/>
      <dgm:spPr/>
    </dgm:pt>
    <dgm:pt modelId="{0D2B7D57-7207-445B-8DEB-ED332F58B8CB}" type="pres">
      <dgm:prSet presAssocID="{00AB7E82-18E6-4D8E-B76E-2F236E1699FE}" presName="noChildren" presStyleCnt="0"/>
      <dgm:spPr/>
    </dgm:pt>
    <dgm:pt modelId="{F33A3FC8-2AE3-472C-9397-8A8B32993335}" type="pres">
      <dgm:prSet presAssocID="{00AB7E82-18E6-4D8E-B76E-2F236E1699FE}" presName="gap" presStyleCnt="0"/>
      <dgm:spPr/>
    </dgm:pt>
    <dgm:pt modelId="{83219E1F-54E5-4B41-82FC-420E52F50AFD}" type="pres">
      <dgm:prSet presAssocID="{00AB7E82-18E6-4D8E-B76E-2F236E1699FE}" presName="medCircle2" presStyleLbl="vennNode1" presStyleIdx="3" presStyleCnt="6"/>
      <dgm:spPr/>
    </dgm:pt>
    <dgm:pt modelId="{E688FB1E-B8A2-43A9-BEAB-848A5E962CAD}" type="pres">
      <dgm:prSet presAssocID="{00AB7E82-18E6-4D8E-B76E-2F236E1699FE}" presName="txLvlOnly1" presStyleLbl="revTx" presStyleIdx="3" presStyleCnt="6"/>
      <dgm:spPr/>
    </dgm:pt>
    <dgm:pt modelId="{BC4BB764-A349-4C94-84BA-C02ED13801D0}" type="pres">
      <dgm:prSet presAssocID="{0BD7CE66-2D7D-4EE5-B6B3-47FAF5D692B0}" presName="noChildren" presStyleCnt="0"/>
      <dgm:spPr/>
    </dgm:pt>
    <dgm:pt modelId="{ECD352EE-2CF1-477D-A620-FF2CC5364144}" type="pres">
      <dgm:prSet presAssocID="{0BD7CE66-2D7D-4EE5-B6B3-47FAF5D692B0}" presName="gap" presStyleCnt="0"/>
      <dgm:spPr/>
    </dgm:pt>
    <dgm:pt modelId="{F0CFA9C9-A12D-4049-9A92-66CEA8C8DB8A}" type="pres">
      <dgm:prSet presAssocID="{0BD7CE66-2D7D-4EE5-B6B3-47FAF5D692B0}" presName="medCircle2" presStyleLbl="vennNode1" presStyleIdx="4" presStyleCnt="6"/>
      <dgm:spPr/>
    </dgm:pt>
    <dgm:pt modelId="{140C109A-C0B6-4962-9482-124C32F9EAF6}" type="pres">
      <dgm:prSet presAssocID="{0BD7CE66-2D7D-4EE5-B6B3-47FAF5D692B0}" presName="txLvlOnly1" presStyleLbl="revTx" presStyleIdx="4" presStyleCnt="6"/>
      <dgm:spPr/>
    </dgm:pt>
    <dgm:pt modelId="{A989218E-BD0D-48B9-9FA1-1220275BFFBB}" type="pres">
      <dgm:prSet presAssocID="{169301D7-40FE-4329-95F0-0F2F2030F935}" presName="noChildren" presStyleCnt="0"/>
      <dgm:spPr/>
    </dgm:pt>
    <dgm:pt modelId="{D71EBB38-3D62-4209-B100-FC41BFB72096}" type="pres">
      <dgm:prSet presAssocID="{169301D7-40FE-4329-95F0-0F2F2030F935}" presName="gap" presStyleCnt="0"/>
      <dgm:spPr/>
    </dgm:pt>
    <dgm:pt modelId="{77FBEA7C-DFBA-4837-918D-4D08F9F40FC8}" type="pres">
      <dgm:prSet presAssocID="{169301D7-40FE-4329-95F0-0F2F2030F935}" presName="medCircle2" presStyleLbl="vennNode1" presStyleIdx="5" presStyleCnt="6"/>
      <dgm:spPr/>
    </dgm:pt>
    <dgm:pt modelId="{6D6FA629-1777-478A-A8C1-B0FBED145C6E}" type="pres">
      <dgm:prSet presAssocID="{169301D7-40FE-4329-95F0-0F2F2030F935}" presName="txLvlOnly1" presStyleLbl="revTx" presStyleIdx="5" presStyleCnt="6"/>
      <dgm:spPr/>
    </dgm:pt>
  </dgm:ptLst>
  <dgm:cxnLst>
    <dgm:cxn modelId="{232CCD32-86AE-42BB-BD70-48286425E96E}" type="presOf" srcId="{00AB7E82-18E6-4D8E-B76E-2F236E1699FE}" destId="{E688FB1E-B8A2-43A9-BEAB-848A5E962CAD}" srcOrd="0" destOrd="0" presId="urn:microsoft.com/office/officeart/2008/layout/VerticalCircleList"/>
    <dgm:cxn modelId="{274A685B-C072-47D5-84A2-C1F6A8908B6F}" type="presOf" srcId="{5DFF0D10-A659-4FA2-BAC2-2F37AB1D9A20}" destId="{C46ED307-07B2-46E2-A7A5-6E7FEA53FF42}" srcOrd="0" destOrd="0" presId="urn:microsoft.com/office/officeart/2008/layout/VerticalCircleList"/>
    <dgm:cxn modelId="{1A355960-68EE-4783-B0F2-0ED8824E3103}" srcId="{5DFF0D10-A659-4FA2-BAC2-2F37AB1D9A20}" destId="{F2151291-B1DB-41B9-94BC-76123D35480B}" srcOrd="2" destOrd="0" parTransId="{68434A39-4744-4F68-89E1-763DC76D7571}" sibTransId="{C877460E-BB3B-4A4D-88DE-6B2641DCC0DC}"/>
    <dgm:cxn modelId="{11552368-852D-4B5B-BB6F-22141DA3D4DB}" srcId="{5DFF0D10-A659-4FA2-BAC2-2F37AB1D9A20}" destId="{34FB4537-6247-46FD-AE19-D84567D971EC}" srcOrd="1" destOrd="0" parTransId="{4EBED9CC-E7C3-4A94-80A6-2A5BE3BCA969}" sibTransId="{A42BC78C-5835-4377-9B27-FEFCDFB5F83D}"/>
    <dgm:cxn modelId="{959DBC4F-A716-4808-AE6C-4D1BF97F3C03}" type="presOf" srcId="{34FB4537-6247-46FD-AE19-D84567D971EC}" destId="{20461FF0-5726-46B5-BF74-FDC66494F5F5}" srcOrd="0" destOrd="0" presId="urn:microsoft.com/office/officeart/2008/layout/VerticalCircleList"/>
    <dgm:cxn modelId="{40A39373-31AE-4620-8E63-1B41D584BD68}" type="presOf" srcId="{C2014F1F-06C0-456A-B351-8FE19AD9CF6A}" destId="{15657441-ADFF-4B20-9AB5-0A77990E7244}" srcOrd="0" destOrd="0" presId="urn:microsoft.com/office/officeart/2008/layout/VerticalCircleList"/>
    <dgm:cxn modelId="{2A6BBC89-755F-4BE1-9D44-1225236ED6BD}" type="presOf" srcId="{F2151291-B1DB-41B9-94BC-76123D35480B}" destId="{209041F7-A23E-4E80-A07F-F9FC8E909F26}" srcOrd="0" destOrd="0" presId="urn:microsoft.com/office/officeart/2008/layout/VerticalCircleList"/>
    <dgm:cxn modelId="{F18CD58B-05F4-4128-829B-AFFD72F38BA0}" type="presOf" srcId="{0BD7CE66-2D7D-4EE5-B6B3-47FAF5D692B0}" destId="{140C109A-C0B6-4962-9482-124C32F9EAF6}" srcOrd="0" destOrd="0" presId="urn:microsoft.com/office/officeart/2008/layout/VerticalCircleList"/>
    <dgm:cxn modelId="{6E3027A6-F928-40F9-95D0-1C3ABF36BFA4}" srcId="{5DFF0D10-A659-4FA2-BAC2-2F37AB1D9A20}" destId="{169301D7-40FE-4329-95F0-0F2F2030F935}" srcOrd="5" destOrd="0" parTransId="{E9120961-EB42-4A7F-A4C7-63E2E46FBD5F}" sibTransId="{5461D588-87EF-49F4-9A84-1B8980705929}"/>
    <dgm:cxn modelId="{CC5E9DC1-CFDD-4464-8457-2BD4286E2A79}" srcId="{5DFF0D10-A659-4FA2-BAC2-2F37AB1D9A20}" destId="{00AB7E82-18E6-4D8E-B76E-2F236E1699FE}" srcOrd="3" destOrd="0" parTransId="{2B13DD3D-E4E8-42BA-AC61-C0FB1AA615F9}" sibTransId="{417850A5-CCB2-4384-ACC3-6D58A3C3C577}"/>
    <dgm:cxn modelId="{CA342BC5-EE97-437B-BEB9-345EFA0D53D8}" type="presOf" srcId="{169301D7-40FE-4329-95F0-0F2F2030F935}" destId="{6D6FA629-1777-478A-A8C1-B0FBED145C6E}" srcOrd="0" destOrd="0" presId="urn:microsoft.com/office/officeart/2008/layout/VerticalCircleList"/>
    <dgm:cxn modelId="{9CD602CC-FB9F-46FD-94BE-A2B7E35B6E40}" srcId="{5DFF0D10-A659-4FA2-BAC2-2F37AB1D9A20}" destId="{0BD7CE66-2D7D-4EE5-B6B3-47FAF5D692B0}" srcOrd="4" destOrd="0" parTransId="{767144F1-1BA7-4D86-BD69-A66D18C8321F}" sibTransId="{CFCD929C-A03D-4B67-BECC-E63226421AA8}"/>
    <dgm:cxn modelId="{0771BBE8-C0B3-4BFB-996C-3295C3A5C5C7}" srcId="{5DFF0D10-A659-4FA2-BAC2-2F37AB1D9A20}" destId="{C2014F1F-06C0-456A-B351-8FE19AD9CF6A}" srcOrd="0" destOrd="0" parTransId="{38FA879F-874F-482F-9477-5B6C396C28F9}" sibTransId="{CAC858E6-7820-48FB-9C54-521F846F399F}"/>
    <dgm:cxn modelId="{B562A8C9-65B4-4230-9648-C8E90F3B5BC8}" type="presParOf" srcId="{C46ED307-07B2-46E2-A7A5-6E7FEA53FF42}" destId="{1C95D1F1-441A-436A-ADAC-0BA8CC2B8C8F}" srcOrd="0" destOrd="0" presId="urn:microsoft.com/office/officeart/2008/layout/VerticalCircleList"/>
    <dgm:cxn modelId="{B6113ECD-407D-4B57-88CB-32DE347812FE}" type="presParOf" srcId="{1C95D1F1-441A-436A-ADAC-0BA8CC2B8C8F}" destId="{63473628-359B-422B-8DCE-3BAE39F358B8}" srcOrd="0" destOrd="0" presId="urn:microsoft.com/office/officeart/2008/layout/VerticalCircleList"/>
    <dgm:cxn modelId="{94FD524A-4F6F-4BD9-90B0-65FC21C4B087}" type="presParOf" srcId="{1C95D1F1-441A-436A-ADAC-0BA8CC2B8C8F}" destId="{B3CA11CF-39D5-4209-BAFF-344F37013933}" srcOrd="1" destOrd="0" presId="urn:microsoft.com/office/officeart/2008/layout/VerticalCircleList"/>
    <dgm:cxn modelId="{831CBF32-9B84-46A8-BBC8-46FE2D15797B}" type="presParOf" srcId="{1C95D1F1-441A-436A-ADAC-0BA8CC2B8C8F}" destId="{15657441-ADFF-4B20-9AB5-0A77990E7244}" srcOrd="2" destOrd="0" presId="urn:microsoft.com/office/officeart/2008/layout/VerticalCircleList"/>
    <dgm:cxn modelId="{D9C15105-8CE3-48F2-AC7B-024BFB5F732A}" type="presParOf" srcId="{C46ED307-07B2-46E2-A7A5-6E7FEA53FF42}" destId="{4BB73468-5CCE-47EA-B7EC-F6D8A2ED8704}" srcOrd="1" destOrd="0" presId="urn:microsoft.com/office/officeart/2008/layout/VerticalCircleList"/>
    <dgm:cxn modelId="{C492037E-023C-41E6-B4D0-B53795AC75D7}" type="presParOf" srcId="{4BB73468-5CCE-47EA-B7EC-F6D8A2ED8704}" destId="{6B08CB70-2E38-4923-A215-F3207683EFEA}" srcOrd="0" destOrd="0" presId="urn:microsoft.com/office/officeart/2008/layout/VerticalCircleList"/>
    <dgm:cxn modelId="{978DCCEE-AF84-47D3-BAEF-B046DBC324CB}" type="presParOf" srcId="{4BB73468-5CCE-47EA-B7EC-F6D8A2ED8704}" destId="{E5F4FAC4-6CE6-42FC-B27F-3112EF545F53}" srcOrd="1" destOrd="0" presId="urn:microsoft.com/office/officeart/2008/layout/VerticalCircleList"/>
    <dgm:cxn modelId="{9F6912C5-693C-4367-9FE5-13DF9A13D1F1}" type="presParOf" srcId="{4BB73468-5CCE-47EA-B7EC-F6D8A2ED8704}" destId="{20461FF0-5726-46B5-BF74-FDC66494F5F5}" srcOrd="2" destOrd="0" presId="urn:microsoft.com/office/officeart/2008/layout/VerticalCircleList"/>
    <dgm:cxn modelId="{D68C9879-7CB6-4C11-93E4-1B870AC7DECF}" type="presParOf" srcId="{C46ED307-07B2-46E2-A7A5-6E7FEA53FF42}" destId="{22DC4D14-5A6C-4D4E-8DF1-D0FD6A101E7D}" srcOrd="2" destOrd="0" presId="urn:microsoft.com/office/officeart/2008/layout/VerticalCircleList"/>
    <dgm:cxn modelId="{F89004B6-82BC-4205-87BF-F65A9F09C92B}" type="presParOf" srcId="{22DC4D14-5A6C-4D4E-8DF1-D0FD6A101E7D}" destId="{0F06EA46-B7D7-4123-B8D5-6AA453B43446}" srcOrd="0" destOrd="0" presId="urn:microsoft.com/office/officeart/2008/layout/VerticalCircleList"/>
    <dgm:cxn modelId="{5F8B6131-6351-47E5-A53D-9487DC75FCC4}" type="presParOf" srcId="{22DC4D14-5A6C-4D4E-8DF1-D0FD6A101E7D}" destId="{8035A3A3-6E73-4410-A001-69D246568995}" srcOrd="1" destOrd="0" presId="urn:microsoft.com/office/officeart/2008/layout/VerticalCircleList"/>
    <dgm:cxn modelId="{3CD41938-476E-4AE2-96BC-75B3F5373300}" type="presParOf" srcId="{22DC4D14-5A6C-4D4E-8DF1-D0FD6A101E7D}" destId="{209041F7-A23E-4E80-A07F-F9FC8E909F26}" srcOrd="2" destOrd="0" presId="urn:microsoft.com/office/officeart/2008/layout/VerticalCircleList"/>
    <dgm:cxn modelId="{FBF17819-CF06-48E3-99F3-4F8F6F1A156B}" type="presParOf" srcId="{C46ED307-07B2-46E2-A7A5-6E7FEA53FF42}" destId="{0D2B7D57-7207-445B-8DEB-ED332F58B8CB}" srcOrd="3" destOrd="0" presId="urn:microsoft.com/office/officeart/2008/layout/VerticalCircleList"/>
    <dgm:cxn modelId="{02E39642-A1B6-489D-800C-4EC7CA53AEFA}" type="presParOf" srcId="{0D2B7D57-7207-445B-8DEB-ED332F58B8CB}" destId="{F33A3FC8-2AE3-472C-9397-8A8B32993335}" srcOrd="0" destOrd="0" presId="urn:microsoft.com/office/officeart/2008/layout/VerticalCircleList"/>
    <dgm:cxn modelId="{1B5BE7E3-3C8E-4FDA-B838-91733A36094C}" type="presParOf" srcId="{0D2B7D57-7207-445B-8DEB-ED332F58B8CB}" destId="{83219E1F-54E5-4B41-82FC-420E52F50AFD}" srcOrd="1" destOrd="0" presId="urn:microsoft.com/office/officeart/2008/layout/VerticalCircleList"/>
    <dgm:cxn modelId="{B86E6AE2-F975-4817-94D1-BBD4A8268DDA}" type="presParOf" srcId="{0D2B7D57-7207-445B-8DEB-ED332F58B8CB}" destId="{E688FB1E-B8A2-43A9-BEAB-848A5E962CAD}" srcOrd="2" destOrd="0" presId="urn:microsoft.com/office/officeart/2008/layout/VerticalCircleList"/>
    <dgm:cxn modelId="{4D18F847-D30D-443F-B10A-83982C568F2F}" type="presParOf" srcId="{C46ED307-07B2-46E2-A7A5-6E7FEA53FF42}" destId="{BC4BB764-A349-4C94-84BA-C02ED13801D0}" srcOrd="4" destOrd="0" presId="urn:microsoft.com/office/officeart/2008/layout/VerticalCircleList"/>
    <dgm:cxn modelId="{7A0AE556-7B82-4958-808E-125CE20699F1}" type="presParOf" srcId="{BC4BB764-A349-4C94-84BA-C02ED13801D0}" destId="{ECD352EE-2CF1-477D-A620-FF2CC5364144}" srcOrd="0" destOrd="0" presId="urn:microsoft.com/office/officeart/2008/layout/VerticalCircleList"/>
    <dgm:cxn modelId="{C3C4F8CD-AF46-4526-AA22-C99411F0250B}" type="presParOf" srcId="{BC4BB764-A349-4C94-84BA-C02ED13801D0}" destId="{F0CFA9C9-A12D-4049-9A92-66CEA8C8DB8A}" srcOrd="1" destOrd="0" presId="urn:microsoft.com/office/officeart/2008/layout/VerticalCircleList"/>
    <dgm:cxn modelId="{5C15D7CE-3ABD-49A4-8049-9057330E17DE}" type="presParOf" srcId="{BC4BB764-A349-4C94-84BA-C02ED13801D0}" destId="{140C109A-C0B6-4962-9482-124C32F9EAF6}" srcOrd="2" destOrd="0" presId="urn:microsoft.com/office/officeart/2008/layout/VerticalCircleList"/>
    <dgm:cxn modelId="{A7680EFB-7539-435E-BB6E-15F9EAD5B4BF}" type="presParOf" srcId="{C46ED307-07B2-46E2-A7A5-6E7FEA53FF42}" destId="{A989218E-BD0D-48B9-9FA1-1220275BFFBB}" srcOrd="5" destOrd="0" presId="urn:microsoft.com/office/officeart/2008/layout/VerticalCircleList"/>
    <dgm:cxn modelId="{48E2D802-D62D-4994-8A0E-30DE9D48E173}" type="presParOf" srcId="{A989218E-BD0D-48B9-9FA1-1220275BFFBB}" destId="{D71EBB38-3D62-4209-B100-FC41BFB72096}" srcOrd="0" destOrd="0" presId="urn:microsoft.com/office/officeart/2008/layout/VerticalCircleList"/>
    <dgm:cxn modelId="{08E327DD-8FDB-404A-85F6-AA7B3675FDCB}" type="presParOf" srcId="{A989218E-BD0D-48B9-9FA1-1220275BFFBB}" destId="{77FBEA7C-DFBA-4837-918D-4D08F9F40FC8}" srcOrd="1" destOrd="0" presId="urn:microsoft.com/office/officeart/2008/layout/VerticalCircleList"/>
    <dgm:cxn modelId="{43609CCA-B219-47BB-B90B-73BEB1F008C0}" type="presParOf" srcId="{A989218E-BD0D-48B9-9FA1-1220275BFFBB}" destId="{6D6FA629-1777-478A-A8C1-B0FBED145C6E}" srcOrd="2" destOrd="0" presId="urn:microsoft.com/office/officeart/2008/layout/Vertical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635162-5626-4081-998E-4081E9FD3F28}" type="doc">
      <dgm:prSet loTypeId="urn:microsoft.com/office/officeart/2005/8/layout/venn1" loCatId="relationship" qsTypeId="urn:microsoft.com/office/officeart/2005/8/quickstyle/simple1" qsCatId="simple" csTypeId="urn:microsoft.com/office/officeart/2005/8/colors/colorful4" csCatId="colorful" phldr="1"/>
      <dgm:spPr/>
      <dgm:t>
        <a:bodyPr/>
        <a:lstStyle/>
        <a:p>
          <a:endParaRPr lang="en-AS"/>
        </a:p>
      </dgm:t>
    </dgm:pt>
    <dgm:pt modelId="{7C982179-F0C1-4DCA-84BA-A61C4DB41E51}">
      <dgm:prSet/>
      <dgm:spPr/>
      <dgm:t>
        <a:bodyPr/>
        <a:lstStyle/>
        <a:p>
          <a:r>
            <a:rPr lang="en-US" b="1" dirty="0">
              <a:latin typeface="Arial" panose="020B0604020202020204" pitchFamily="34" charset="0"/>
              <a:cs typeface="Arial" panose="020B0604020202020204" pitchFamily="34" charset="0"/>
            </a:rPr>
            <a:t>Support Organizations, </a:t>
          </a:r>
          <a:endParaRPr lang="en-AS" b="1" dirty="0">
            <a:latin typeface="Arial" panose="020B0604020202020204" pitchFamily="34" charset="0"/>
            <a:cs typeface="Arial" panose="020B0604020202020204" pitchFamily="34" charset="0"/>
          </a:endParaRPr>
        </a:p>
      </dgm:t>
    </dgm:pt>
    <dgm:pt modelId="{DAC054B1-DDEE-498E-B4CA-620300F3D4CA}" type="parTrans" cxnId="{81C7431E-7AAB-4AF8-A898-9BF433D16BC1}">
      <dgm:prSet/>
      <dgm:spPr/>
      <dgm:t>
        <a:bodyPr/>
        <a:lstStyle/>
        <a:p>
          <a:endParaRPr lang="en-AS" b="1">
            <a:latin typeface="Arial" panose="020B0604020202020204" pitchFamily="34" charset="0"/>
            <a:cs typeface="Arial" panose="020B0604020202020204" pitchFamily="34" charset="0"/>
          </a:endParaRPr>
        </a:p>
      </dgm:t>
    </dgm:pt>
    <dgm:pt modelId="{49288D8F-F6BD-47EE-95A0-9AA742F59E21}" type="sibTrans" cxnId="{81C7431E-7AAB-4AF8-A898-9BF433D16BC1}">
      <dgm:prSet/>
      <dgm:spPr/>
      <dgm:t>
        <a:bodyPr/>
        <a:lstStyle/>
        <a:p>
          <a:endParaRPr lang="en-AS" b="1">
            <a:latin typeface="Arial" panose="020B0604020202020204" pitchFamily="34" charset="0"/>
            <a:cs typeface="Arial" panose="020B0604020202020204" pitchFamily="34" charset="0"/>
          </a:endParaRPr>
        </a:p>
      </dgm:t>
    </dgm:pt>
    <dgm:pt modelId="{9D1E7B3E-5D6E-47D2-9715-1D4C82C34A5A}">
      <dgm:prSet/>
      <dgm:spPr/>
      <dgm:t>
        <a:bodyPr/>
        <a:lstStyle/>
        <a:p>
          <a:r>
            <a:rPr lang="en-US" b="1" dirty="0">
              <a:latin typeface="Arial" panose="020B0604020202020204" pitchFamily="34" charset="0"/>
              <a:cs typeface="Arial" panose="020B0604020202020204" pitchFamily="34" charset="0"/>
            </a:rPr>
            <a:t>Faith-Based Organizations</a:t>
          </a:r>
          <a:endParaRPr lang="en-AS" b="1" dirty="0">
            <a:latin typeface="Arial" panose="020B0604020202020204" pitchFamily="34" charset="0"/>
            <a:cs typeface="Arial" panose="020B0604020202020204" pitchFamily="34" charset="0"/>
          </a:endParaRPr>
        </a:p>
      </dgm:t>
    </dgm:pt>
    <dgm:pt modelId="{1021C8A4-F210-4D38-A0BD-ECE6C0DA22BC}" type="parTrans" cxnId="{732235B2-9C10-412E-8FCF-1027E26B2F4B}">
      <dgm:prSet/>
      <dgm:spPr/>
      <dgm:t>
        <a:bodyPr/>
        <a:lstStyle/>
        <a:p>
          <a:endParaRPr lang="en-AS" b="1">
            <a:latin typeface="Arial" panose="020B0604020202020204" pitchFamily="34" charset="0"/>
            <a:cs typeface="Arial" panose="020B0604020202020204" pitchFamily="34" charset="0"/>
          </a:endParaRPr>
        </a:p>
      </dgm:t>
    </dgm:pt>
    <dgm:pt modelId="{BCA0D441-59A7-44CD-A53A-D1C1D44FD7C4}" type="sibTrans" cxnId="{732235B2-9C10-412E-8FCF-1027E26B2F4B}">
      <dgm:prSet/>
      <dgm:spPr/>
      <dgm:t>
        <a:bodyPr/>
        <a:lstStyle/>
        <a:p>
          <a:endParaRPr lang="en-AS" b="1">
            <a:latin typeface="Arial" panose="020B0604020202020204" pitchFamily="34" charset="0"/>
            <a:cs typeface="Arial" panose="020B0604020202020204" pitchFamily="34" charset="0"/>
          </a:endParaRPr>
        </a:p>
      </dgm:t>
    </dgm:pt>
    <dgm:pt modelId="{945CF5C1-79FF-466A-9959-FBC0C59601F9}">
      <dgm:prSet/>
      <dgm:spPr/>
      <dgm:t>
        <a:bodyPr/>
        <a:lstStyle/>
        <a:p>
          <a:r>
            <a:rPr lang="en-US" b="1" dirty="0">
              <a:latin typeface="Arial" panose="020B0604020202020204" pitchFamily="34" charset="0"/>
              <a:cs typeface="Arial" panose="020B0604020202020204" pitchFamily="34" charset="0"/>
            </a:rPr>
            <a:t>Primary Care Clinics</a:t>
          </a:r>
          <a:endParaRPr lang="en-AS" b="1" dirty="0">
            <a:latin typeface="Arial" panose="020B0604020202020204" pitchFamily="34" charset="0"/>
            <a:cs typeface="Arial" panose="020B0604020202020204" pitchFamily="34" charset="0"/>
          </a:endParaRPr>
        </a:p>
      </dgm:t>
    </dgm:pt>
    <dgm:pt modelId="{5B7D5D50-5ECA-495F-8EFB-E9955526523A}" type="parTrans" cxnId="{A5204C58-96D9-4EAA-BBB1-E76F3BD4D1A9}">
      <dgm:prSet/>
      <dgm:spPr/>
      <dgm:t>
        <a:bodyPr/>
        <a:lstStyle/>
        <a:p>
          <a:endParaRPr lang="en-AS" b="1">
            <a:latin typeface="Arial" panose="020B0604020202020204" pitchFamily="34" charset="0"/>
            <a:cs typeface="Arial" panose="020B0604020202020204" pitchFamily="34" charset="0"/>
          </a:endParaRPr>
        </a:p>
      </dgm:t>
    </dgm:pt>
    <dgm:pt modelId="{1B45B9D3-8DDC-402A-BE44-645446407CBC}" type="sibTrans" cxnId="{A5204C58-96D9-4EAA-BBB1-E76F3BD4D1A9}">
      <dgm:prSet/>
      <dgm:spPr/>
      <dgm:t>
        <a:bodyPr/>
        <a:lstStyle/>
        <a:p>
          <a:endParaRPr lang="en-AS" b="1">
            <a:latin typeface="Arial" panose="020B0604020202020204" pitchFamily="34" charset="0"/>
            <a:cs typeface="Arial" panose="020B0604020202020204" pitchFamily="34" charset="0"/>
          </a:endParaRPr>
        </a:p>
      </dgm:t>
    </dgm:pt>
    <dgm:pt modelId="{7F62EAE3-15B4-49AD-91A4-65552B3EBA1D}">
      <dgm:prSet/>
      <dgm:spPr/>
      <dgm:t>
        <a:bodyPr/>
        <a:lstStyle/>
        <a:p>
          <a:r>
            <a:rPr lang="en-US" b="1">
              <a:latin typeface="Arial" panose="020B0604020202020204" pitchFamily="34" charset="0"/>
              <a:cs typeface="Arial" panose="020B0604020202020204" pitchFamily="34" charset="0"/>
            </a:rPr>
            <a:t>Schools</a:t>
          </a:r>
          <a:endParaRPr lang="en-AS" b="1">
            <a:latin typeface="Arial" panose="020B0604020202020204" pitchFamily="34" charset="0"/>
            <a:cs typeface="Arial" panose="020B0604020202020204" pitchFamily="34" charset="0"/>
          </a:endParaRPr>
        </a:p>
      </dgm:t>
    </dgm:pt>
    <dgm:pt modelId="{89B57CC1-B66F-4C28-B48D-CB99C4B97857}" type="parTrans" cxnId="{B57303E5-8D9A-408F-A287-A2932EB168EF}">
      <dgm:prSet/>
      <dgm:spPr/>
      <dgm:t>
        <a:bodyPr/>
        <a:lstStyle/>
        <a:p>
          <a:endParaRPr lang="en-AS" b="1">
            <a:latin typeface="Arial" panose="020B0604020202020204" pitchFamily="34" charset="0"/>
            <a:cs typeface="Arial" panose="020B0604020202020204" pitchFamily="34" charset="0"/>
          </a:endParaRPr>
        </a:p>
      </dgm:t>
    </dgm:pt>
    <dgm:pt modelId="{77FFA94F-32CE-45C4-93D5-E79F032FE80A}" type="sibTrans" cxnId="{B57303E5-8D9A-408F-A287-A2932EB168EF}">
      <dgm:prSet/>
      <dgm:spPr/>
      <dgm:t>
        <a:bodyPr/>
        <a:lstStyle/>
        <a:p>
          <a:endParaRPr lang="en-AS" b="1">
            <a:latin typeface="Arial" panose="020B0604020202020204" pitchFamily="34" charset="0"/>
            <a:cs typeface="Arial" panose="020B0604020202020204" pitchFamily="34" charset="0"/>
          </a:endParaRPr>
        </a:p>
      </dgm:t>
    </dgm:pt>
    <dgm:pt modelId="{6A76994D-FF0C-4D21-A8A1-1C6762D0A18E}">
      <dgm:prSet/>
      <dgm:spPr/>
      <dgm:t>
        <a:bodyPr/>
        <a:lstStyle/>
        <a:p>
          <a:r>
            <a:rPr lang="en-US" b="1" dirty="0">
              <a:latin typeface="Arial" panose="020B0604020202020204" pitchFamily="34" charset="0"/>
              <a:cs typeface="Arial" panose="020B0604020202020204" pitchFamily="34" charset="0"/>
            </a:rPr>
            <a:t>Arts and  Cultural Organizations</a:t>
          </a:r>
          <a:endParaRPr lang="en-AS" b="1" dirty="0">
            <a:latin typeface="Arial" panose="020B0604020202020204" pitchFamily="34" charset="0"/>
            <a:cs typeface="Arial" panose="020B0604020202020204" pitchFamily="34" charset="0"/>
          </a:endParaRPr>
        </a:p>
      </dgm:t>
    </dgm:pt>
    <dgm:pt modelId="{8325D006-F39C-4204-9EC3-170D8DCC3396}" type="parTrans" cxnId="{28F42504-459C-4166-A82E-F80AF844C467}">
      <dgm:prSet/>
      <dgm:spPr/>
      <dgm:t>
        <a:bodyPr/>
        <a:lstStyle/>
        <a:p>
          <a:endParaRPr lang="en-AS" b="1">
            <a:latin typeface="Arial" panose="020B0604020202020204" pitchFamily="34" charset="0"/>
            <a:cs typeface="Arial" panose="020B0604020202020204" pitchFamily="34" charset="0"/>
          </a:endParaRPr>
        </a:p>
      </dgm:t>
    </dgm:pt>
    <dgm:pt modelId="{EC17EDC2-0968-46E6-B7D6-11C72E5C8D7E}" type="sibTrans" cxnId="{28F42504-459C-4166-A82E-F80AF844C467}">
      <dgm:prSet/>
      <dgm:spPr/>
      <dgm:t>
        <a:bodyPr/>
        <a:lstStyle/>
        <a:p>
          <a:endParaRPr lang="en-AS" b="1">
            <a:latin typeface="Arial" panose="020B0604020202020204" pitchFamily="34" charset="0"/>
            <a:cs typeface="Arial" panose="020B0604020202020204" pitchFamily="34" charset="0"/>
          </a:endParaRPr>
        </a:p>
      </dgm:t>
    </dgm:pt>
    <dgm:pt modelId="{8730FCFE-68F4-4674-A032-6F0523C9888D}">
      <dgm:prSet/>
      <dgm:spPr/>
      <dgm:t>
        <a:bodyPr/>
        <a:lstStyle/>
        <a:p>
          <a:r>
            <a:rPr lang="en-US" b="1" dirty="0">
              <a:latin typeface="Arial" panose="020B0604020202020204" pitchFamily="34" charset="0"/>
              <a:cs typeface="Arial" panose="020B0604020202020204" pitchFamily="34" charset="0"/>
            </a:rPr>
            <a:t>Neighborhood and Housing Associations</a:t>
          </a:r>
          <a:endParaRPr lang="en-AS" b="1" dirty="0">
            <a:latin typeface="Arial" panose="020B0604020202020204" pitchFamily="34" charset="0"/>
            <a:cs typeface="Arial" panose="020B0604020202020204" pitchFamily="34" charset="0"/>
          </a:endParaRPr>
        </a:p>
      </dgm:t>
    </dgm:pt>
    <dgm:pt modelId="{1C163C0C-43ED-48FB-A363-B310F4BED26E}" type="parTrans" cxnId="{8D742EF0-89EE-47CF-A911-DED05B91DD4B}">
      <dgm:prSet/>
      <dgm:spPr/>
      <dgm:t>
        <a:bodyPr/>
        <a:lstStyle/>
        <a:p>
          <a:endParaRPr lang="en-AS" b="1">
            <a:latin typeface="Arial" panose="020B0604020202020204" pitchFamily="34" charset="0"/>
            <a:cs typeface="Arial" panose="020B0604020202020204" pitchFamily="34" charset="0"/>
          </a:endParaRPr>
        </a:p>
      </dgm:t>
    </dgm:pt>
    <dgm:pt modelId="{52DA874C-48F6-48A2-AB1A-B1E1A4A36A68}" type="sibTrans" cxnId="{8D742EF0-89EE-47CF-A911-DED05B91DD4B}">
      <dgm:prSet/>
      <dgm:spPr/>
      <dgm:t>
        <a:bodyPr/>
        <a:lstStyle/>
        <a:p>
          <a:endParaRPr lang="en-AS" b="1">
            <a:latin typeface="Arial" panose="020B0604020202020204" pitchFamily="34" charset="0"/>
            <a:cs typeface="Arial" panose="020B0604020202020204" pitchFamily="34" charset="0"/>
          </a:endParaRPr>
        </a:p>
      </dgm:t>
    </dgm:pt>
    <dgm:pt modelId="{8BA8EEC7-3859-48F1-9864-038A5C9E532A}">
      <dgm:prSet/>
      <dgm:spPr/>
      <dgm:t>
        <a:bodyPr/>
        <a:lstStyle/>
        <a:p>
          <a:r>
            <a:rPr lang="en-US" b="1" dirty="0">
              <a:latin typeface="Arial" panose="020B0604020202020204" pitchFamily="34" charset="0"/>
              <a:cs typeface="Arial" panose="020B0604020202020204" pitchFamily="34" charset="0"/>
            </a:rPr>
            <a:t>Community Centers</a:t>
          </a:r>
          <a:endParaRPr lang="en-AS" b="1" dirty="0">
            <a:latin typeface="Arial" panose="020B0604020202020204" pitchFamily="34" charset="0"/>
            <a:cs typeface="Arial" panose="020B0604020202020204" pitchFamily="34" charset="0"/>
          </a:endParaRPr>
        </a:p>
      </dgm:t>
    </dgm:pt>
    <dgm:pt modelId="{74D8C178-7956-4F68-A298-E0E020AC6472}" type="parTrans" cxnId="{BF047B41-C80C-4E24-9DE2-48273382CF17}">
      <dgm:prSet/>
      <dgm:spPr/>
      <dgm:t>
        <a:bodyPr/>
        <a:lstStyle/>
        <a:p>
          <a:endParaRPr lang="en-AS" b="1">
            <a:latin typeface="Arial" panose="020B0604020202020204" pitchFamily="34" charset="0"/>
            <a:cs typeface="Arial" panose="020B0604020202020204" pitchFamily="34" charset="0"/>
          </a:endParaRPr>
        </a:p>
      </dgm:t>
    </dgm:pt>
    <dgm:pt modelId="{37EB3E0F-DC7C-44C3-B508-354C0D60EBFE}" type="sibTrans" cxnId="{BF047B41-C80C-4E24-9DE2-48273382CF17}">
      <dgm:prSet/>
      <dgm:spPr/>
      <dgm:t>
        <a:bodyPr/>
        <a:lstStyle/>
        <a:p>
          <a:endParaRPr lang="en-AS" b="1">
            <a:latin typeface="Arial" panose="020B0604020202020204" pitchFamily="34" charset="0"/>
            <a:cs typeface="Arial" panose="020B0604020202020204" pitchFamily="34" charset="0"/>
          </a:endParaRPr>
        </a:p>
      </dgm:t>
    </dgm:pt>
    <dgm:pt modelId="{2BE20E5D-3807-4B26-B7C3-AA5E2AF6A1AB}">
      <dgm:prSet/>
      <dgm:spPr/>
      <dgm:t>
        <a:bodyPr/>
        <a:lstStyle/>
        <a:p>
          <a:endParaRPr lang="en-AS" b="1" dirty="0">
            <a:latin typeface="Arial" panose="020B0604020202020204" pitchFamily="34" charset="0"/>
            <a:cs typeface="Arial" panose="020B0604020202020204" pitchFamily="34" charset="0"/>
          </a:endParaRPr>
        </a:p>
      </dgm:t>
    </dgm:pt>
    <dgm:pt modelId="{5E50BC91-702E-498C-86C2-44C77148B5CD}" type="sibTrans" cxnId="{C0DA2EF8-677E-4AC4-B59E-7399E93E3B05}">
      <dgm:prSet/>
      <dgm:spPr/>
      <dgm:t>
        <a:bodyPr/>
        <a:lstStyle/>
        <a:p>
          <a:endParaRPr lang="en-AS">
            <a:latin typeface="Arial" panose="020B0604020202020204" pitchFamily="34" charset="0"/>
            <a:cs typeface="Arial" panose="020B0604020202020204" pitchFamily="34" charset="0"/>
          </a:endParaRPr>
        </a:p>
      </dgm:t>
    </dgm:pt>
    <dgm:pt modelId="{ABEF85A4-1467-4E83-BD7C-9955F3981C5F}" type="parTrans" cxnId="{C0DA2EF8-677E-4AC4-B59E-7399E93E3B05}">
      <dgm:prSet/>
      <dgm:spPr/>
      <dgm:t>
        <a:bodyPr/>
        <a:lstStyle/>
        <a:p>
          <a:endParaRPr lang="en-AS">
            <a:latin typeface="Arial" panose="020B0604020202020204" pitchFamily="34" charset="0"/>
            <a:cs typeface="Arial" panose="020B0604020202020204" pitchFamily="34" charset="0"/>
          </a:endParaRPr>
        </a:p>
      </dgm:t>
    </dgm:pt>
    <dgm:pt modelId="{B05E3CFF-D000-49BB-B7B2-8D6AAD407E4A}" type="pres">
      <dgm:prSet presAssocID="{B1635162-5626-4081-998E-4081E9FD3F28}" presName="compositeShape" presStyleCnt="0">
        <dgm:presLayoutVars>
          <dgm:chMax val="7"/>
          <dgm:dir/>
          <dgm:resizeHandles val="exact"/>
        </dgm:presLayoutVars>
      </dgm:prSet>
      <dgm:spPr/>
    </dgm:pt>
    <dgm:pt modelId="{6236555A-DA5B-461D-ADB3-3862BB862A6E}" type="pres">
      <dgm:prSet presAssocID="{7C982179-F0C1-4DCA-84BA-A61C4DB41E51}" presName="circ1" presStyleLbl="vennNode1" presStyleIdx="0" presStyleCnt="7"/>
      <dgm:spPr/>
    </dgm:pt>
    <dgm:pt modelId="{C71C23EE-0C18-4B75-B627-60B759B15B81}" type="pres">
      <dgm:prSet presAssocID="{7C982179-F0C1-4DCA-84BA-A61C4DB41E51}" presName="circ1Tx" presStyleLbl="revTx" presStyleIdx="0" presStyleCnt="0">
        <dgm:presLayoutVars>
          <dgm:chMax val="0"/>
          <dgm:chPref val="0"/>
          <dgm:bulletEnabled val="1"/>
        </dgm:presLayoutVars>
      </dgm:prSet>
      <dgm:spPr/>
    </dgm:pt>
    <dgm:pt modelId="{2D1823A3-A384-4A63-AC9B-45B9C882136E}" type="pres">
      <dgm:prSet presAssocID="{9D1E7B3E-5D6E-47D2-9715-1D4C82C34A5A}" presName="circ2" presStyleLbl="vennNode1" presStyleIdx="1" presStyleCnt="7"/>
      <dgm:spPr/>
    </dgm:pt>
    <dgm:pt modelId="{E0139BFD-88E6-4A0D-A602-88F9FE2CB3F7}" type="pres">
      <dgm:prSet presAssocID="{9D1E7B3E-5D6E-47D2-9715-1D4C82C34A5A}" presName="circ2Tx" presStyleLbl="revTx" presStyleIdx="0" presStyleCnt="0">
        <dgm:presLayoutVars>
          <dgm:chMax val="0"/>
          <dgm:chPref val="0"/>
          <dgm:bulletEnabled val="1"/>
        </dgm:presLayoutVars>
      </dgm:prSet>
      <dgm:spPr/>
    </dgm:pt>
    <dgm:pt modelId="{899846C2-C325-4F3D-AE5A-C0A807179E7E}" type="pres">
      <dgm:prSet presAssocID="{945CF5C1-79FF-466A-9959-FBC0C59601F9}" presName="circ3" presStyleLbl="vennNode1" presStyleIdx="2" presStyleCnt="7"/>
      <dgm:spPr/>
    </dgm:pt>
    <dgm:pt modelId="{FDFE42DD-7506-4490-9185-0E34388831A0}" type="pres">
      <dgm:prSet presAssocID="{945CF5C1-79FF-466A-9959-FBC0C59601F9}" presName="circ3Tx" presStyleLbl="revTx" presStyleIdx="0" presStyleCnt="0">
        <dgm:presLayoutVars>
          <dgm:chMax val="0"/>
          <dgm:chPref val="0"/>
          <dgm:bulletEnabled val="1"/>
        </dgm:presLayoutVars>
      </dgm:prSet>
      <dgm:spPr/>
    </dgm:pt>
    <dgm:pt modelId="{527908E3-9A9F-49D4-8859-87E1D4D589D0}" type="pres">
      <dgm:prSet presAssocID="{7F62EAE3-15B4-49AD-91A4-65552B3EBA1D}" presName="circ4" presStyleLbl="vennNode1" presStyleIdx="3" presStyleCnt="7"/>
      <dgm:spPr/>
    </dgm:pt>
    <dgm:pt modelId="{54FCCBF1-DBEB-49AA-BF69-206604A4E358}" type="pres">
      <dgm:prSet presAssocID="{7F62EAE3-15B4-49AD-91A4-65552B3EBA1D}" presName="circ4Tx" presStyleLbl="revTx" presStyleIdx="0" presStyleCnt="0">
        <dgm:presLayoutVars>
          <dgm:chMax val="0"/>
          <dgm:chPref val="0"/>
          <dgm:bulletEnabled val="1"/>
        </dgm:presLayoutVars>
      </dgm:prSet>
      <dgm:spPr/>
    </dgm:pt>
    <dgm:pt modelId="{10128653-313C-4E53-BF35-A5204032902E}" type="pres">
      <dgm:prSet presAssocID="{6A76994D-FF0C-4D21-A8A1-1C6762D0A18E}" presName="circ5" presStyleLbl="vennNode1" presStyleIdx="4" presStyleCnt="7"/>
      <dgm:spPr/>
    </dgm:pt>
    <dgm:pt modelId="{7592567E-8D7E-48DB-B56E-74CB24F6351B}" type="pres">
      <dgm:prSet presAssocID="{6A76994D-FF0C-4D21-A8A1-1C6762D0A18E}" presName="circ5Tx" presStyleLbl="revTx" presStyleIdx="0" presStyleCnt="0">
        <dgm:presLayoutVars>
          <dgm:chMax val="0"/>
          <dgm:chPref val="0"/>
          <dgm:bulletEnabled val="1"/>
        </dgm:presLayoutVars>
      </dgm:prSet>
      <dgm:spPr/>
    </dgm:pt>
    <dgm:pt modelId="{B8D0FAC0-5F9C-4514-97B3-B5AA171B4B94}" type="pres">
      <dgm:prSet presAssocID="{8730FCFE-68F4-4674-A032-6F0523C9888D}" presName="circ6" presStyleLbl="vennNode1" presStyleIdx="5" presStyleCnt="7"/>
      <dgm:spPr/>
    </dgm:pt>
    <dgm:pt modelId="{638775EC-1D0E-4CB4-805D-B53CAFF37DEE}" type="pres">
      <dgm:prSet presAssocID="{8730FCFE-68F4-4674-A032-6F0523C9888D}" presName="circ6Tx" presStyleLbl="revTx" presStyleIdx="0" presStyleCnt="0">
        <dgm:presLayoutVars>
          <dgm:chMax val="0"/>
          <dgm:chPref val="0"/>
          <dgm:bulletEnabled val="1"/>
        </dgm:presLayoutVars>
      </dgm:prSet>
      <dgm:spPr/>
    </dgm:pt>
    <dgm:pt modelId="{03657533-6CA5-4967-8080-64E4CF5A1A27}" type="pres">
      <dgm:prSet presAssocID="{8BA8EEC7-3859-48F1-9864-038A5C9E532A}" presName="circ7" presStyleLbl="vennNode1" presStyleIdx="6" presStyleCnt="7"/>
      <dgm:spPr/>
    </dgm:pt>
    <dgm:pt modelId="{09C02EE6-949B-4435-9E3A-73784A22F44C}" type="pres">
      <dgm:prSet presAssocID="{8BA8EEC7-3859-48F1-9864-038A5C9E532A}" presName="circ7Tx" presStyleLbl="revTx" presStyleIdx="0" presStyleCnt="0">
        <dgm:presLayoutVars>
          <dgm:chMax val="0"/>
          <dgm:chPref val="0"/>
          <dgm:bulletEnabled val="1"/>
        </dgm:presLayoutVars>
      </dgm:prSet>
      <dgm:spPr/>
    </dgm:pt>
  </dgm:ptLst>
  <dgm:cxnLst>
    <dgm:cxn modelId="{28F42504-459C-4166-A82E-F80AF844C467}" srcId="{B1635162-5626-4081-998E-4081E9FD3F28}" destId="{6A76994D-FF0C-4D21-A8A1-1C6762D0A18E}" srcOrd="4" destOrd="0" parTransId="{8325D006-F39C-4204-9EC3-170D8DCC3396}" sibTransId="{EC17EDC2-0968-46E6-B7D6-11C72E5C8D7E}"/>
    <dgm:cxn modelId="{9FC92E0D-C3EE-4E06-A142-9FFE93557A4D}" type="presOf" srcId="{7C982179-F0C1-4DCA-84BA-A61C4DB41E51}" destId="{C71C23EE-0C18-4B75-B627-60B759B15B81}" srcOrd="0" destOrd="0" presId="urn:microsoft.com/office/officeart/2005/8/layout/venn1"/>
    <dgm:cxn modelId="{81C7431E-7AAB-4AF8-A898-9BF433D16BC1}" srcId="{B1635162-5626-4081-998E-4081E9FD3F28}" destId="{7C982179-F0C1-4DCA-84BA-A61C4DB41E51}" srcOrd="0" destOrd="0" parTransId="{DAC054B1-DDEE-498E-B4CA-620300F3D4CA}" sibTransId="{49288D8F-F6BD-47EE-95A0-9AA742F59E21}"/>
    <dgm:cxn modelId="{A6CCB938-1738-4F7E-8929-F2799680B709}" type="presOf" srcId="{B1635162-5626-4081-998E-4081E9FD3F28}" destId="{B05E3CFF-D000-49BB-B7B2-8D6AAD407E4A}" srcOrd="0" destOrd="0" presId="urn:microsoft.com/office/officeart/2005/8/layout/venn1"/>
    <dgm:cxn modelId="{BF047B41-C80C-4E24-9DE2-48273382CF17}" srcId="{B1635162-5626-4081-998E-4081E9FD3F28}" destId="{8BA8EEC7-3859-48F1-9864-038A5C9E532A}" srcOrd="6" destOrd="0" parTransId="{74D8C178-7956-4F68-A298-E0E020AC6472}" sibTransId="{37EB3E0F-DC7C-44C3-B508-354C0D60EBFE}"/>
    <dgm:cxn modelId="{A5204C58-96D9-4EAA-BBB1-E76F3BD4D1A9}" srcId="{B1635162-5626-4081-998E-4081E9FD3F28}" destId="{945CF5C1-79FF-466A-9959-FBC0C59601F9}" srcOrd="2" destOrd="0" parTransId="{5B7D5D50-5ECA-495F-8EFB-E9955526523A}" sibTransId="{1B45B9D3-8DDC-402A-BE44-645446407CBC}"/>
    <dgm:cxn modelId="{636D5C7D-6845-4706-8134-9E9FF985B483}" type="presOf" srcId="{7F62EAE3-15B4-49AD-91A4-65552B3EBA1D}" destId="{54FCCBF1-DBEB-49AA-BF69-206604A4E358}" srcOrd="0" destOrd="0" presId="urn:microsoft.com/office/officeart/2005/8/layout/venn1"/>
    <dgm:cxn modelId="{A1385583-B689-4970-9BA8-F2B151914866}" type="presOf" srcId="{9D1E7B3E-5D6E-47D2-9715-1D4C82C34A5A}" destId="{E0139BFD-88E6-4A0D-A602-88F9FE2CB3F7}" srcOrd="0" destOrd="0" presId="urn:microsoft.com/office/officeart/2005/8/layout/venn1"/>
    <dgm:cxn modelId="{732235B2-9C10-412E-8FCF-1027E26B2F4B}" srcId="{B1635162-5626-4081-998E-4081E9FD3F28}" destId="{9D1E7B3E-5D6E-47D2-9715-1D4C82C34A5A}" srcOrd="1" destOrd="0" parTransId="{1021C8A4-F210-4D38-A0BD-ECE6C0DA22BC}" sibTransId="{BCA0D441-59A7-44CD-A53A-D1C1D44FD7C4}"/>
    <dgm:cxn modelId="{4B9D30BB-ED51-4F4B-9829-C0F7F92E4666}" type="presOf" srcId="{945CF5C1-79FF-466A-9959-FBC0C59601F9}" destId="{FDFE42DD-7506-4490-9185-0E34388831A0}" srcOrd="0" destOrd="0" presId="urn:microsoft.com/office/officeart/2005/8/layout/venn1"/>
    <dgm:cxn modelId="{9468A5D9-9D6B-45F3-BFAD-91814A475E50}" type="presOf" srcId="{6A76994D-FF0C-4D21-A8A1-1C6762D0A18E}" destId="{7592567E-8D7E-48DB-B56E-74CB24F6351B}" srcOrd="0" destOrd="0" presId="urn:microsoft.com/office/officeart/2005/8/layout/venn1"/>
    <dgm:cxn modelId="{B57303E5-8D9A-408F-A287-A2932EB168EF}" srcId="{B1635162-5626-4081-998E-4081E9FD3F28}" destId="{7F62EAE3-15B4-49AD-91A4-65552B3EBA1D}" srcOrd="3" destOrd="0" parTransId="{89B57CC1-B66F-4C28-B48D-CB99C4B97857}" sibTransId="{77FFA94F-32CE-45C4-93D5-E79F032FE80A}"/>
    <dgm:cxn modelId="{12077DE6-364D-4BEB-8263-9ECDE0BA0EF7}" type="presOf" srcId="{8BA8EEC7-3859-48F1-9864-038A5C9E532A}" destId="{09C02EE6-949B-4435-9E3A-73784A22F44C}" srcOrd="0" destOrd="0" presId="urn:microsoft.com/office/officeart/2005/8/layout/venn1"/>
    <dgm:cxn modelId="{8D742EF0-89EE-47CF-A911-DED05B91DD4B}" srcId="{B1635162-5626-4081-998E-4081E9FD3F28}" destId="{8730FCFE-68F4-4674-A032-6F0523C9888D}" srcOrd="5" destOrd="0" parTransId="{1C163C0C-43ED-48FB-A363-B310F4BED26E}" sibTransId="{52DA874C-48F6-48A2-AB1A-B1E1A4A36A68}"/>
    <dgm:cxn modelId="{1E93A2F2-BD17-42B2-AAC1-10DF22F0AA1E}" type="presOf" srcId="{8730FCFE-68F4-4674-A032-6F0523C9888D}" destId="{638775EC-1D0E-4CB4-805D-B53CAFF37DEE}" srcOrd="0" destOrd="0" presId="urn:microsoft.com/office/officeart/2005/8/layout/venn1"/>
    <dgm:cxn modelId="{C0DA2EF8-677E-4AC4-B59E-7399E93E3B05}" srcId="{B1635162-5626-4081-998E-4081E9FD3F28}" destId="{2BE20E5D-3807-4B26-B7C3-AA5E2AF6A1AB}" srcOrd="7" destOrd="0" parTransId="{ABEF85A4-1467-4E83-BD7C-9955F3981C5F}" sibTransId="{5E50BC91-702E-498C-86C2-44C77148B5CD}"/>
    <dgm:cxn modelId="{70351658-F27E-435F-B469-B6464D31849F}" type="presParOf" srcId="{B05E3CFF-D000-49BB-B7B2-8D6AAD407E4A}" destId="{6236555A-DA5B-461D-ADB3-3862BB862A6E}" srcOrd="0" destOrd="0" presId="urn:microsoft.com/office/officeart/2005/8/layout/venn1"/>
    <dgm:cxn modelId="{519ED471-0CB4-4CB5-83A2-6C13447F26F8}" type="presParOf" srcId="{B05E3CFF-D000-49BB-B7B2-8D6AAD407E4A}" destId="{C71C23EE-0C18-4B75-B627-60B759B15B81}" srcOrd="1" destOrd="0" presId="urn:microsoft.com/office/officeart/2005/8/layout/venn1"/>
    <dgm:cxn modelId="{F5955661-BCB1-40DC-B63D-5EF84C9A8FEA}" type="presParOf" srcId="{B05E3CFF-D000-49BB-B7B2-8D6AAD407E4A}" destId="{2D1823A3-A384-4A63-AC9B-45B9C882136E}" srcOrd="2" destOrd="0" presId="urn:microsoft.com/office/officeart/2005/8/layout/venn1"/>
    <dgm:cxn modelId="{DAF17F1F-1C43-404E-A48C-3022DBD6E953}" type="presParOf" srcId="{B05E3CFF-D000-49BB-B7B2-8D6AAD407E4A}" destId="{E0139BFD-88E6-4A0D-A602-88F9FE2CB3F7}" srcOrd="3" destOrd="0" presId="urn:microsoft.com/office/officeart/2005/8/layout/venn1"/>
    <dgm:cxn modelId="{54DEBD6C-27C7-4A54-A53C-9B1D37CCA74F}" type="presParOf" srcId="{B05E3CFF-D000-49BB-B7B2-8D6AAD407E4A}" destId="{899846C2-C325-4F3D-AE5A-C0A807179E7E}" srcOrd="4" destOrd="0" presId="urn:microsoft.com/office/officeart/2005/8/layout/venn1"/>
    <dgm:cxn modelId="{94A7BB7F-9B2D-47B8-B174-768BD41E2C6B}" type="presParOf" srcId="{B05E3CFF-D000-49BB-B7B2-8D6AAD407E4A}" destId="{FDFE42DD-7506-4490-9185-0E34388831A0}" srcOrd="5" destOrd="0" presId="urn:microsoft.com/office/officeart/2005/8/layout/venn1"/>
    <dgm:cxn modelId="{AC44B60C-408C-4598-BDA1-83BD2600A4AC}" type="presParOf" srcId="{B05E3CFF-D000-49BB-B7B2-8D6AAD407E4A}" destId="{527908E3-9A9F-49D4-8859-87E1D4D589D0}" srcOrd="6" destOrd="0" presId="urn:microsoft.com/office/officeart/2005/8/layout/venn1"/>
    <dgm:cxn modelId="{FD235E44-104A-4DAE-B8F2-BBD926673056}" type="presParOf" srcId="{B05E3CFF-D000-49BB-B7B2-8D6AAD407E4A}" destId="{54FCCBF1-DBEB-49AA-BF69-206604A4E358}" srcOrd="7" destOrd="0" presId="urn:microsoft.com/office/officeart/2005/8/layout/venn1"/>
    <dgm:cxn modelId="{620267AA-40CF-4437-9B3B-DE5FE2C2E4AA}" type="presParOf" srcId="{B05E3CFF-D000-49BB-B7B2-8D6AAD407E4A}" destId="{10128653-313C-4E53-BF35-A5204032902E}" srcOrd="8" destOrd="0" presId="urn:microsoft.com/office/officeart/2005/8/layout/venn1"/>
    <dgm:cxn modelId="{8D64D54C-B88A-409B-B501-FDD78283B2B6}" type="presParOf" srcId="{B05E3CFF-D000-49BB-B7B2-8D6AAD407E4A}" destId="{7592567E-8D7E-48DB-B56E-74CB24F6351B}" srcOrd="9" destOrd="0" presId="urn:microsoft.com/office/officeart/2005/8/layout/venn1"/>
    <dgm:cxn modelId="{FC74AB84-C818-456D-A22F-E880572F612C}" type="presParOf" srcId="{B05E3CFF-D000-49BB-B7B2-8D6AAD407E4A}" destId="{B8D0FAC0-5F9C-4514-97B3-B5AA171B4B94}" srcOrd="10" destOrd="0" presId="urn:microsoft.com/office/officeart/2005/8/layout/venn1"/>
    <dgm:cxn modelId="{4B2B23A4-5487-4575-AED8-63010C38CB1C}" type="presParOf" srcId="{B05E3CFF-D000-49BB-B7B2-8D6AAD407E4A}" destId="{638775EC-1D0E-4CB4-805D-B53CAFF37DEE}" srcOrd="11" destOrd="0" presId="urn:microsoft.com/office/officeart/2005/8/layout/venn1"/>
    <dgm:cxn modelId="{5DA80D55-0A62-4161-9154-141D32E6B757}" type="presParOf" srcId="{B05E3CFF-D000-49BB-B7B2-8D6AAD407E4A}" destId="{03657533-6CA5-4967-8080-64E4CF5A1A27}" srcOrd="12" destOrd="0" presId="urn:microsoft.com/office/officeart/2005/8/layout/venn1"/>
    <dgm:cxn modelId="{9294472F-C9EF-42AE-8AE2-0F99AC1EA43D}" type="presParOf" srcId="{B05E3CFF-D000-49BB-B7B2-8D6AAD407E4A}" destId="{09C02EE6-949B-4435-9E3A-73784A22F44C}" srcOrd="1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2CBBFF-9741-490B-81D6-AC05FDC1CDEC}" type="doc">
      <dgm:prSet loTypeId="urn:microsoft.com/office/officeart/2005/8/layout/default" loCatId="list" qsTypeId="urn:microsoft.com/office/officeart/2005/8/quickstyle/simple3" qsCatId="simple" csTypeId="urn:microsoft.com/office/officeart/2005/8/colors/colorful1" csCatId="colorful" phldr="1"/>
      <dgm:spPr/>
      <dgm:t>
        <a:bodyPr/>
        <a:lstStyle/>
        <a:p>
          <a:endParaRPr lang="en-AS"/>
        </a:p>
      </dgm:t>
    </dgm:pt>
    <dgm:pt modelId="{31E1EAD7-2A12-4E4D-8754-711C638F7E12}">
      <dgm:prSet phldrT="[Text]"/>
      <dgm:spPr/>
      <dgm:t>
        <a:bodyPr/>
        <a:lstStyle/>
        <a:p>
          <a:pPr>
            <a:buFont typeface="Symbol" panose="05050102010706020507" pitchFamily="18" charset="2"/>
            <a:buChar char=""/>
          </a:pPr>
          <a:r>
            <a:rPr lang="en-US" dirty="0">
              <a:effectLst/>
              <a:latin typeface="Arial" panose="020B0604020202020204" pitchFamily="34" charset="0"/>
              <a:ea typeface="Times New Roman" panose="02020603050405020304" pitchFamily="18" charset="0"/>
              <a:cs typeface="Times New Roman" panose="02020603050405020304" pitchFamily="18" charset="0"/>
            </a:rPr>
            <a:t>Phase 0:  Advocates </a:t>
          </a:r>
          <a:r>
            <a:rPr lang="en-US" dirty="0">
              <a:latin typeface="Arial" panose="020B0604020202020204" pitchFamily="34" charset="0"/>
              <a:ea typeface="Times New Roman" panose="02020603050405020304" pitchFamily="18" charset="0"/>
              <a:cs typeface="Times New Roman" panose="02020603050405020304" pitchFamily="18" charset="0"/>
            </a:rPr>
            <a:t>with academics </a:t>
          </a:r>
          <a:r>
            <a:rPr lang="en-US" dirty="0">
              <a:effectLst/>
              <a:latin typeface="Arial" panose="020B0604020202020204" pitchFamily="34" charset="0"/>
              <a:ea typeface="Times New Roman" panose="02020603050405020304" pitchFamily="18" charset="0"/>
              <a:cs typeface="Times New Roman" panose="02020603050405020304" pitchFamily="18" charset="0"/>
            </a:rPr>
            <a:t>in leadership positions on this project.</a:t>
          </a:r>
          <a:endParaRPr lang="en-AS" dirty="0"/>
        </a:p>
      </dgm:t>
    </dgm:pt>
    <dgm:pt modelId="{4D2E6D4B-C2F5-4671-9B1A-9CC3DEE643DC}" type="parTrans" cxnId="{21EC4E95-D851-44DC-99E0-7081515D89AA}">
      <dgm:prSet/>
      <dgm:spPr/>
      <dgm:t>
        <a:bodyPr/>
        <a:lstStyle/>
        <a:p>
          <a:endParaRPr lang="en-AS"/>
        </a:p>
      </dgm:t>
    </dgm:pt>
    <dgm:pt modelId="{CFB035FD-E7A5-46BA-AFD0-FA60731D5D15}" type="sibTrans" cxnId="{21EC4E95-D851-44DC-99E0-7081515D89AA}">
      <dgm:prSet/>
      <dgm:spPr/>
      <dgm:t>
        <a:bodyPr/>
        <a:lstStyle/>
        <a:p>
          <a:endParaRPr lang="en-AS"/>
        </a:p>
      </dgm:t>
    </dgm:pt>
    <dgm:pt modelId="{C89ECD9F-0754-45EF-B49B-C35200E444D9}">
      <dgm:prSet/>
      <dgm:spPr/>
      <dgm:t>
        <a:bodyPr/>
        <a:lstStyle/>
        <a:p>
          <a:r>
            <a:rPr lang="en-US" dirty="0">
              <a:effectLst/>
              <a:latin typeface="Arial" panose="020B0604020202020204" pitchFamily="34" charset="0"/>
              <a:ea typeface="Times New Roman" panose="02020603050405020304" pitchFamily="18" charset="0"/>
              <a:cs typeface="Times New Roman" panose="02020603050405020304" pitchFamily="18" charset="0"/>
            </a:rPr>
            <a:t>Phase 1:  Feedback through community engagement studios. </a:t>
          </a:r>
        </a:p>
      </dgm:t>
    </dgm:pt>
    <dgm:pt modelId="{C8D932B5-8AC8-4AF5-9DE4-7B650CCE9E8E}" type="parTrans" cxnId="{DC521CB4-7F4E-40C2-8A31-F74F346678E7}">
      <dgm:prSet/>
      <dgm:spPr/>
      <dgm:t>
        <a:bodyPr/>
        <a:lstStyle/>
        <a:p>
          <a:endParaRPr lang="en-AS"/>
        </a:p>
      </dgm:t>
    </dgm:pt>
    <dgm:pt modelId="{488C8409-0A1F-4EE3-A66D-C99FC62F8551}" type="sibTrans" cxnId="{DC521CB4-7F4E-40C2-8A31-F74F346678E7}">
      <dgm:prSet/>
      <dgm:spPr/>
      <dgm:t>
        <a:bodyPr/>
        <a:lstStyle/>
        <a:p>
          <a:endParaRPr lang="en-AS"/>
        </a:p>
      </dgm:t>
    </dgm:pt>
    <dgm:pt modelId="{E6A38BA6-34F3-42F9-8CE6-8CDD42815EE4}">
      <dgm:prSet/>
      <dgm:spPr/>
      <dgm:t>
        <a:bodyPr/>
        <a:lstStyle/>
        <a:p>
          <a:r>
            <a:rPr lang="en-US" dirty="0">
              <a:effectLst/>
              <a:latin typeface="Arial" panose="020B0604020202020204" pitchFamily="34" charset="0"/>
              <a:ea typeface="Times New Roman" panose="02020603050405020304" pitchFamily="18" charset="0"/>
              <a:cs typeface="Times New Roman" panose="02020603050405020304" pitchFamily="18" charset="0"/>
            </a:rPr>
            <a:t>Phase 2:  CBPR Action Committees focused on: Engagement, Education, Evaluation. </a:t>
          </a:r>
        </a:p>
      </dgm:t>
    </dgm:pt>
    <dgm:pt modelId="{F4CD5590-B559-4038-A885-4FC4A29DF556}" type="parTrans" cxnId="{80814F32-C78D-453B-A168-045B608CE305}">
      <dgm:prSet/>
      <dgm:spPr/>
      <dgm:t>
        <a:bodyPr/>
        <a:lstStyle/>
        <a:p>
          <a:endParaRPr lang="en-AS"/>
        </a:p>
      </dgm:t>
    </dgm:pt>
    <dgm:pt modelId="{8CA084F0-7F58-4ABD-ABE5-7D1BF83AE9A4}" type="sibTrans" cxnId="{80814F32-C78D-453B-A168-045B608CE305}">
      <dgm:prSet/>
      <dgm:spPr/>
      <dgm:t>
        <a:bodyPr/>
        <a:lstStyle/>
        <a:p>
          <a:endParaRPr lang="en-AS"/>
        </a:p>
      </dgm:t>
    </dgm:pt>
    <dgm:pt modelId="{F45E9026-3AFB-404D-98AE-5D45ED3087DF}">
      <dgm:prSet/>
      <dgm:spPr/>
      <dgm:t>
        <a:bodyPr/>
        <a:lstStyle/>
        <a:p>
          <a:r>
            <a:rPr lang="en-US" dirty="0">
              <a:effectLst/>
              <a:latin typeface="Arial" panose="020B0604020202020204" pitchFamily="34" charset="0"/>
              <a:ea typeface="Times New Roman" panose="02020603050405020304" pitchFamily="18" charset="0"/>
              <a:cs typeface="Times New Roman" panose="02020603050405020304" pitchFamily="18" charset="0"/>
            </a:rPr>
            <a:t>Phase 3:  Outreach workshops with 50+ Community-Based Organizations. </a:t>
          </a:r>
        </a:p>
      </dgm:t>
    </dgm:pt>
    <dgm:pt modelId="{8D37ACD7-AD08-4D1E-9741-11C05D6F507D}" type="parTrans" cxnId="{4B202975-B40B-428D-ABA6-C8E736F02FAD}">
      <dgm:prSet/>
      <dgm:spPr/>
      <dgm:t>
        <a:bodyPr/>
        <a:lstStyle/>
        <a:p>
          <a:endParaRPr lang="en-AS"/>
        </a:p>
      </dgm:t>
    </dgm:pt>
    <dgm:pt modelId="{7F7B29C6-4CB1-4F38-8A3B-469E1EAC6389}" type="sibTrans" cxnId="{4B202975-B40B-428D-ABA6-C8E736F02FAD}">
      <dgm:prSet/>
      <dgm:spPr/>
      <dgm:t>
        <a:bodyPr/>
        <a:lstStyle/>
        <a:p>
          <a:endParaRPr lang="en-AS"/>
        </a:p>
      </dgm:t>
    </dgm:pt>
    <dgm:pt modelId="{FC4F084C-1ACD-4F13-B601-E1E842658E1C}">
      <dgm:prSet/>
      <dgm:spPr/>
      <dgm:t>
        <a:bodyPr/>
        <a:lstStyle/>
        <a:p>
          <a:r>
            <a:rPr lang="en-US" dirty="0">
              <a:effectLst/>
              <a:latin typeface="Arial" panose="020B0604020202020204" pitchFamily="34" charset="0"/>
              <a:ea typeface="Times New Roman" panose="02020603050405020304" pitchFamily="18" charset="0"/>
              <a:cs typeface="Times New Roman" panose="02020603050405020304" pitchFamily="18" charset="0"/>
            </a:rPr>
            <a:t>Phase 4:  Organizations join </a:t>
          </a:r>
          <a:r>
            <a:rPr lang="en-US" dirty="0">
              <a:latin typeface="Arial" panose="020B0604020202020204" pitchFamily="34" charset="0"/>
              <a:ea typeface="Times New Roman" panose="02020603050405020304" pitchFamily="18" charset="0"/>
              <a:cs typeface="Times New Roman" panose="02020603050405020304" pitchFamily="18" charset="0"/>
            </a:rPr>
            <a:t>DISRUPT as </a:t>
          </a:r>
          <a:r>
            <a:rPr lang="en-US" dirty="0">
              <a:effectLst/>
              <a:latin typeface="Arial" panose="020B0604020202020204" pitchFamily="34" charset="0"/>
              <a:ea typeface="Times New Roman" panose="02020603050405020304" pitchFamily="18" charset="0"/>
              <a:cs typeface="Times New Roman" panose="02020603050405020304" pitchFamily="18" charset="0"/>
            </a:rPr>
            <a:t>Co-Design, Networking, or Information Partners. </a:t>
          </a:r>
        </a:p>
      </dgm:t>
    </dgm:pt>
    <dgm:pt modelId="{A29B3100-FC98-4EFA-8701-343A08AFD450}" type="parTrans" cxnId="{B6686C20-DE79-4623-A5DC-9DDE7CD5F87A}">
      <dgm:prSet/>
      <dgm:spPr/>
      <dgm:t>
        <a:bodyPr/>
        <a:lstStyle/>
        <a:p>
          <a:endParaRPr lang="en-AS"/>
        </a:p>
      </dgm:t>
    </dgm:pt>
    <dgm:pt modelId="{BF0BFEBB-22FA-48EC-80E2-089E0C1B5385}" type="sibTrans" cxnId="{B6686C20-DE79-4623-A5DC-9DDE7CD5F87A}">
      <dgm:prSet/>
      <dgm:spPr/>
      <dgm:t>
        <a:bodyPr/>
        <a:lstStyle/>
        <a:p>
          <a:endParaRPr lang="en-AS"/>
        </a:p>
      </dgm:t>
    </dgm:pt>
    <dgm:pt modelId="{FF8A4879-2C84-4F66-BEC0-2D7F9A02761E}">
      <dgm:prSet/>
      <dgm:spPr>
        <a:ln w="50800">
          <a:solidFill>
            <a:srgbClr val="F5B499"/>
          </a:solidFill>
        </a:ln>
      </dgm:spPr>
      <dgm:t>
        <a:bodyPr/>
        <a:lstStyle/>
        <a:p>
          <a:r>
            <a:rPr lang="en-US" b="0" dirty="0">
              <a:effectLst/>
              <a:latin typeface="Arial" panose="020B0604020202020204" pitchFamily="34" charset="0"/>
              <a:ea typeface="Times New Roman" panose="02020603050405020304" pitchFamily="18" charset="0"/>
              <a:cs typeface="Times New Roman" panose="02020603050405020304" pitchFamily="18" charset="0"/>
            </a:rPr>
            <a:t>Phase 5. Dissemination of co-designed messages:  schools, faith, clinics, cultural, housing, human services</a:t>
          </a:r>
        </a:p>
      </dgm:t>
    </dgm:pt>
    <dgm:pt modelId="{BE37BAA8-3322-4C61-87DF-6CF383C4360D}" type="parTrans" cxnId="{7AF85819-4D0D-4805-8502-3A09CC2F9340}">
      <dgm:prSet/>
      <dgm:spPr/>
      <dgm:t>
        <a:bodyPr/>
        <a:lstStyle/>
        <a:p>
          <a:endParaRPr lang="en-AS"/>
        </a:p>
      </dgm:t>
    </dgm:pt>
    <dgm:pt modelId="{A98B3B5E-2236-4275-A103-029410FAED86}" type="sibTrans" cxnId="{7AF85819-4D0D-4805-8502-3A09CC2F9340}">
      <dgm:prSet/>
      <dgm:spPr/>
      <dgm:t>
        <a:bodyPr/>
        <a:lstStyle/>
        <a:p>
          <a:endParaRPr lang="en-AS"/>
        </a:p>
      </dgm:t>
    </dgm:pt>
    <dgm:pt modelId="{32D990FF-AF15-46E4-B62A-8DA860D6F04E}" type="pres">
      <dgm:prSet presAssocID="{7F2CBBFF-9741-490B-81D6-AC05FDC1CDEC}" presName="diagram" presStyleCnt="0">
        <dgm:presLayoutVars>
          <dgm:dir/>
          <dgm:resizeHandles val="exact"/>
        </dgm:presLayoutVars>
      </dgm:prSet>
      <dgm:spPr/>
    </dgm:pt>
    <dgm:pt modelId="{917F954A-546D-401D-BBAD-9E01068A5D86}" type="pres">
      <dgm:prSet presAssocID="{31E1EAD7-2A12-4E4D-8754-711C638F7E12}" presName="node" presStyleLbl="node1" presStyleIdx="0" presStyleCnt="6">
        <dgm:presLayoutVars>
          <dgm:bulletEnabled val="1"/>
        </dgm:presLayoutVars>
      </dgm:prSet>
      <dgm:spPr/>
    </dgm:pt>
    <dgm:pt modelId="{00E823B1-2680-4D03-9BD0-6085E87516EC}" type="pres">
      <dgm:prSet presAssocID="{CFB035FD-E7A5-46BA-AFD0-FA60731D5D15}" presName="sibTrans" presStyleCnt="0"/>
      <dgm:spPr/>
    </dgm:pt>
    <dgm:pt modelId="{386BBB08-5858-43E0-A438-049EA33627D9}" type="pres">
      <dgm:prSet presAssocID="{C89ECD9F-0754-45EF-B49B-C35200E444D9}" presName="node" presStyleLbl="node1" presStyleIdx="1" presStyleCnt="6">
        <dgm:presLayoutVars>
          <dgm:bulletEnabled val="1"/>
        </dgm:presLayoutVars>
      </dgm:prSet>
      <dgm:spPr/>
    </dgm:pt>
    <dgm:pt modelId="{87D94C19-E012-4D23-8DFB-5A0C5C50ACF4}" type="pres">
      <dgm:prSet presAssocID="{488C8409-0A1F-4EE3-A66D-C99FC62F8551}" presName="sibTrans" presStyleCnt="0"/>
      <dgm:spPr/>
    </dgm:pt>
    <dgm:pt modelId="{EC02AC1A-4FED-4222-A91D-D4FDA2EC9A95}" type="pres">
      <dgm:prSet presAssocID="{E6A38BA6-34F3-42F9-8CE6-8CDD42815EE4}" presName="node" presStyleLbl="node1" presStyleIdx="2" presStyleCnt="6">
        <dgm:presLayoutVars>
          <dgm:bulletEnabled val="1"/>
        </dgm:presLayoutVars>
      </dgm:prSet>
      <dgm:spPr/>
    </dgm:pt>
    <dgm:pt modelId="{69197479-2EFA-4AF0-A6E1-F8746E5EABF0}" type="pres">
      <dgm:prSet presAssocID="{8CA084F0-7F58-4ABD-ABE5-7D1BF83AE9A4}" presName="sibTrans" presStyleCnt="0"/>
      <dgm:spPr/>
    </dgm:pt>
    <dgm:pt modelId="{9E9E53A5-5F3B-4FA9-BE56-14D66343B04A}" type="pres">
      <dgm:prSet presAssocID="{F45E9026-3AFB-404D-98AE-5D45ED3087DF}" presName="node" presStyleLbl="node1" presStyleIdx="3" presStyleCnt="6">
        <dgm:presLayoutVars>
          <dgm:bulletEnabled val="1"/>
        </dgm:presLayoutVars>
      </dgm:prSet>
      <dgm:spPr/>
    </dgm:pt>
    <dgm:pt modelId="{35A12E31-C9B0-4CA8-B96A-7CC67AE20A10}" type="pres">
      <dgm:prSet presAssocID="{7F7B29C6-4CB1-4F38-8A3B-469E1EAC6389}" presName="sibTrans" presStyleCnt="0"/>
      <dgm:spPr/>
    </dgm:pt>
    <dgm:pt modelId="{1EEA227C-AE23-4ABD-A667-A537C37B07E6}" type="pres">
      <dgm:prSet presAssocID="{FC4F084C-1ACD-4F13-B601-E1E842658E1C}" presName="node" presStyleLbl="node1" presStyleIdx="4" presStyleCnt="6">
        <dgm:presLayoutVars>
          <dgm:bulletEnabled val="1"/>
        </dgm:presLayoutVars>
      </dgm:prSet>
      <dgm:spPr/>
    </dgm:pt>
    <dgm:pt modelId="{36D53D48-61AB-459A-B17B-BBF59DA8431E}" type="pres">
      <dgm:prSet presAssocID="{BF0BFEBB-22FA-48EC-80E2-089E0C1B5385}" presName="sibTrans" presStyleCnt="0"/>
      <dgm:spPr/>
    </dgm:pt>
    <dgm:pt modelId="{D2271016-AF46-4B8F-8022-9260E73C63C2}" type="pres">
      <dgm:prSet presAssocID="{FF8A4879-2C84-4F66-BEC0-2D7F9A02761E}" presName="node" presStyleLbl="node1" presStyleIdx="5" presStyleCnt="6">
        <dgm:presLayoutVars>
          <dgm:bulletEnabled val="1"/>
        </dgm:presLayoutVars>
      </dgm:prSet>
      <dgm:spPr/>
    </dgm:pt>
  </dgm:ptLst>
  <dgm:cxnLst>
    <dgm:cxn modelId="{7AF85819-4D0D-4805-8502-3A09CC2F9340}" srcId="{7F2CBBFF-9741-490B-81D6-AC05FDC1CDEC}" destId="{FF8A4879-2C84-4F66-BEC0-2D7F9A02761E}" srcOrd="5" destOrd="0" parTransId="{BE37BAA8-3322-4C61-87DF-6CF383C4360D}" sibTransId="{A98B3B5E-2236-4275-A103-029410FAED86}"/>
    <dgm:cxn modelId="{B6686C20-DE79-4623-A5DC-9DDE7CD5F87A}" srcId="{7F2CBBFF-9741-490B-81D6-AC05FDC1CDEC}" destId="{FC4F084C-1ACD-4F13-B601-E1E842658E1C}" srcOrd="4" destOrd="0" parTransId="{A29B3100-FC98-4EFA-8701-343A08AFD450}" sibTransId="{BF0BFEBB-22FA-48EC-80E2-089E0C1B5385}"/>
    <dgm:cxn modelId="{F67D9723-62E6-454E-A662-38D5B789F13A}" type="presOf" srcId="{E6A38BA6-34F3-42F9-8CE6-8CDD42815EE4}" destId="{EC02AC1A-4FED-4222-A91D-D4FDA2EC9A95}" srcOrd="0" destOrd="0" presId="urn:microsoft.com/office/officeart/2005/8/layout/default"/>
    <dgm:cxn modelId="{F966692B-3207-4DE2-AB2E-D2B00E73B8E4}" type="presOf" srcId="{31E1EAD7-2A12-4E4D-8754-711C638F7E12}" destId="{917F954A-546D-401D-BBAD-9E01068A5D86}" srcOrd="0" destOrd="0" presId="urn:microsoft.com/office/officeart/2005/8/layout/default"/>
    <dgm:cxn modelId="{80814F32-C78D-453B-A168-045B608CE305}" srcId="{7F2CBBFF-9741-490B-81D6-AC05FDC1CDEC}" destId="{E6A38BA6-34F3-42F9-8CE6-8CDD42815EE4}" srcOrd="2" destOrd="0" parTransId="{F4CD5590-B559-4038-A885-4FC4A29DF556}" sibTransId="{8CA084F0-7F58-4ABD-ABE5-7D1BF83AE9A4}"/>
    <dgm:cxn modelId="{2AE51C69-3249-4356-BDD2-55589C412514}" type="presOf" srcId="{FF8A4879-2C84-4F66-BEC0-2D7F9A02761E}" destId="{D2271016-AF46-4B8F-8022-9260E73C63C2}" srcOrd="0" destOrd="0" presId="urn:microsoft.com/office/officeart/2005/8/layout/default"/>
    <dgm:cxn modelId="{4B202975-B40B-428D-ABA6-C8E736F02FAD}" srcId="{7F2CBBFF-9741-490B-81D6-AC05FDC1CDEC}" destId="{F45E9026-3AFB-404D-98AE-5D45ED3087DF}" srcOrd="3" destOrd="0" parTransId="{8D37ACD7-AD08-4D1E-9741-11C05D6F507D}" sibTransId="{7F7B29C6-4CB1-4F38-8A3B-469E1EAC6389}"/>
    <dgm:cxn modelId="{C2D66159-F9B0-46A3-9AB2-C9AD4A8C9BA7}" type="presOf" srcId="{FC4F084C-1ACD-4F13-B601-E1E842658E1C}" destId="{1EEA227C-AE23-4ABD-A667-A537C37B07E6}" srcOrd="0" destOrd="0" presId="urn:microsoft.com/office/officeart/2005/8/layout/default"/>
    <dgm:cxn modelId="{21EC4E95-D851-44DC-99E0-7081515D89AA}" srcId="{7F2CBBFF-9741-490B-81D6-AC05FDC1CDEC}" destId="{31E1EAD7-2A12-4E4D-8754-711C638F7E12}" srcOrd="0" destOrd="0" parTransId="{4D2E6D4B-C2F5-4671-9B1A-9CC3DEE643DC}" sibTransId="{CFB035FD-E7A5-46BA-AFD0-FA60731D5D15}"/>
    <dgm:cxn modelId="{42B3BE9E-4CBF-4ABC-B2AA-793771B1E0FE}" type="presOf" srcId="{7F2CBBFF-9741-490B-81D6-AC05FDC1CDEC}" destId="{32D990FF-AF15-46E4-B62A-8DA860D6F04E}" srcOrd="0" destOrd="0" presId="urn:microsoft.com/office/officeart/2005/8/layout/default"/>
    <dgm:cxn modelId="{DC521CB4-7F4E-40C2-8A31-F74F346678E7}" srcId="{7F2CBBFF-9741-490B-81D6-AC05FDC1CDEC}" destId="{C89ECD9F-0754-45EF-B49B-C35200E444D9}" srcOrd="1" destOrd="0" parTransId="{C8D932B5-8AC8-4AF5-9DE4-7B650CCE9E8E}" sibTransId="{488C8409-0A1F-4EE3-A66D-C99FC62F8551}"/>
    <dgm:cxn modelId="{D39069F2-2030-4B40-958E-22A4FCA2E082}" type="presOf" srcId="{C89ECD9F-0754-45EF-B49B-C35200E444D9}" destId="{386BBB08-5858-43E0-A438-049EA33627D9}" srcOrd="0" destOrd="0" presId="urn:microsoft.com/office/officeart/2005/8/layout/default"/>
    <dgm:cxn modelId="{B5D763FC-4E53-4D72-AF73-7B0751CD2CF3}" type="presOf" srcId="{F45E9026-3AFB-404D-98AE-5D45ED3087DF}" destId="{9E9E53A5-5F3B-4FA9-BE56-14D66343B04A}" srcOrd="0" destOrd="0" presId="urn:microsoft.com/office/officeart/2005/8/layout/default"/>
    <dgm:cxn modelId="{2FA8C7AE-94C7-4C69-9AF7-6BB8461F0896}" type="presParOf" srcId="{32D990FF-AF15-46E4-B62A-8DA860D6F04E}" destId="{917F954A-546D-401D-BBAD-9E01068A5D86}" srcOrd="0" destOrd="0" presId="urn:microsoft.com/office/officeart/2005/8/layout/default"/>
    <dgm:cxn modelId="{2EE1B2B1-CEA6-46AD-9D85-2F0E17B9B34F}" type="presParOf" srcId="{32D990FF-AF15-46E4-B62A-8DA860D6F04E}" destId="{00E823B1-2680-4D03-9BD0-6085E87516EC}" srcOrd="1" destOrd="0" presId="urn:microsoft.com/office/officeart/2005/8/layout/default"/>
    <dgm:cxn modelId="{38716B46-5365-440A-8B2A-2D63D4671242}" type="presParOf" srcId="{32D990FF-AF15-46E4-B62A-8DA860D6F04E}" destId="{386BBB08-5858-43E0-A438-049EA33627D9}" srcOrd="2" destOrd="0" presId="urn:microsoft.com/office/officeart/2005/8/layout/default"/>
    <dgm:cxn modelId="{245681EA-CEF3-4E12-B3C1-B99C32C7A510}" type="presParOf" srcId="{32D990FF-AF15-46E4-B62A-8DA860D6F04E}" destId="{87D94C19-E012-4D23-8DFB-5A0C5C50ACF4}" srcOrd="3" destOrd="0" presId="urn:microsoft.com/office/officeart/2005/8/layout/default"/>
    <dgm:cxn modelId="{D835CD76-7D91-4776-99E0-C0A00B367C4C}" type="presParOf" srcId="{32D990FF-AF15-46E4-B62A-8DA860D6F04E}" destId="{EC02AC1A-4FED-4222-A91D-D4FDA2EC9A95}" srcOrd="4" destOrd="0" presId="urn:microsoft.com/office/officeart/2005/8/layout/default"/>
    <dgm:cxn modelId="{858EF018-283E-4475-8437-4FD6F3E42502}" type="presParOf" srcId="{32D990FF-AF15-46E4-B62A-8DA860D6F04E}" destId="{69197479-2EFA-4AF0-A6E1-F8746E5EABF0}" srcOrd="5" destOrd="0" presId="urn:microsoft.com/office/officeart/2005/8/layout/default"/>
    <dgm:cxn modelId="{59B3DCE4-EF30-4526-B67C-91AA63915DD0}" type="presParOf" srcId="{32D990FF-AF15-46E4-B62A-8DA860D6F04E}" destId="{9E9E53A5-5F3B-4FA9-BE56-14D66343B04A}" srcOrd="6" destOrd="0" presId="urn:microsoft.com/office/officeart/2005/8/layout/default"/>
    <dgm:cxn modelId="{2FFC1341-583B-4464-B8B0-D34778099068}" type="presParOf" srcId="{32D990FF-AF15-46E4-B62A-8DA860D6F04E}" destId="{35A12E31-C9B0-4CA8-B96A-7CC67AE20A10}" srcOrd="7" destOrd="0" presId="urn:microsoft.com/office/officeart/2005/8/layout/default"/>
    <dgm:cxn modelId="{9EF64543-9CDA-43CD-9334-77EE62CB4443}" type="presParOf" srcId="{32D990FF-AF15-46E4-B62A-8DA860D6F04E}" destId="{1EEA227C-AE23-4ABD-A667-A537C37B07E6}" srcOrd="8" destOrd="0" presId="urn:microsoft.com/office/officeart/2005/8/layout/default"/>
    <dgm:cxn modelId="{1A4FF713-B04F-457C-81A7-907284D41024}" type="presParOf" srcId="{32D990FF-AF15-46E4-B62A-8DA860D6F04E}" destId="{36D53D48-61AB-459A-B17B-BBF59DA8431E}" srcOrd="9" destOrd="0" presId="urn:microsoft.com/office/officeart/2005/8/layout/default"/>
    <dgm:cxn modelId="{FF711E56-8F60-4CA8-8260-916FD8163066}" type="presParOf" srcId="{32D990FF-AF15-46E4-B62A-8DA860D6F04E}" destId="{D2271016-AF46-4B8F-8022-9260E73C63C2}"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61DA424-2C31-4C41-8602-03505FA04E78}"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84547F7D-4E67-4409-8C27-8545C9726B6D}">
      <dgm:prSet/>
      <dgm:spPr/>
      <dgm:t>
        <a:bodyPr/>
        <a:lstStyle/>
        <a:p>
          <a:r>
            <a:rPr lang="en-US" dirty="0"/>
            <a:t>Research is a source of hope, but there is also fear, uncertainty and mistrust.</a:t>
          </a:r>
        </a:p>
      </dgm:t>
    </dgm:pt>
    <dgm:pt modelId="{E964677D-42CC-4A54-A2B2-4FD23AD34448}" type="parTrans" cxnId="{772048A4-256C-407D-8731-9500A62E1F36}">
      <dgm:prSet/>
      <dgm:spPr/>
      <dgm:t>
        <a:bodyPr/>
        <a:lstStyle/>
        <a:p>
          <a:endParaRPr lang="en-US"/>
        </a:p>
      </dgm:t>
    </dgm:pt>
    <dgm:pt modelId="{A214F366-A370-4AF2-BB58-DE5EA3E764AD}" type="sibTrans" cxnId="{772048A4-256C-407D-8731-9500A62E1F36}">
      <dgm:prSet/>
      <dgm:spPr/>
      <dgm:t>
        <a:bodyPr/>
        <a:lstStyle/>
        <a:p>
          <a:endParaRPr lang="en-US"/>
        </a:p>
      </dgm:t>
    </dgm:pt>
    <dgm:pt modelId="{2F90B5D2-921C-4732-952D-48D70DEDE9D0}">
      <dgm:prSet/>
      <dgm:spPr/>
      <dgm:t>
        <a:bodyPr/>
        <a:lstStyle/>
        <a:p>
          <a:r>
            <a:rPr lang="en-US" i="1"/>
            <a:t>Will I just be a guinea pigs?</a:t>
          </a:r>
          <a:endParaRPr lang="en-US"/>
        </a:p>
      </dgm:t>
    </dgm:pt>
    <dgm:pt modelId="{36A7CAE9-8771-44B5-8BB5-171E524C33DA}" type="parTrans" cxnId="{A690CEB9-BFCD-408B-82EB-A3B11B26E8E3}">
      <dgm:prSet/>
      <dgm:spPr/>
      <dgm:t>
        <a:bodyPr/>
        <a:lstStyle/>
        <a:p>
          <a:endParaRPr lang="en-US"/>
        </a:p>
      </dgm:t>
    </dgm:pt>
    <dgm:pt modelId="{9FB8D23F-2B54-47FC-A78C-5FE8CA0E5411}" type="sibTrans" cxnId="{A690CEB9-BFCD-408B-82EB-A3B11B26E8E3}">
      <dgm:prSet/>
      <dgm:spPr/>
      <dgm:t>
        <a:bodyPr/>
        <a:lstStyle/>
        <a:p>
          <a:endParaRPr lang="en-US"/>
        </a:p>
      </dgm:t>
    </dgm:pt>
    <dgm:pt modelId="{C40A6A70-D2D3-4D9D-938B-273F33C82BE2}">
      <dgm:prSet/>
      <dgm:spPr/>
      <dgm:t>
        <a:bodyPr/>
        <a:lstStyle/>
        <a:p>
          <a:r>
            <a:rPr lang="en-US" i="1"/>
            <a:t>Would my family member have survived if we had known about trials?</a:t>
          </a:r>
          <a:endParaRPr lang="en-US"/>
        </a:p>
      </dgm:t>
    </dgm:pt>
    <dgm:pt modelId="{5A2FF60B-CB8A-4590-8EDB-1CA4C711BCB6}" type="parTrans" cxnId="{DD130CCC-26EB-4E77-90E4-C2AA11DA142F}">
      <dgm:prSet/>
      <dgm:spPr/>
      <dgm:t>
        <a:bodyPr/>
        <a:lstStyle/>
        <a:p>
          <a:endParaRPr lang="en-US"/>
        </a:p>
      </dgm:t>
    </dgm:pt>
    <dgm:pt modelId="{7B2AEAA9-A7AA-4595-B793-EE14AEF3700A}" type="sibTrans" cxnId="{DD130CCC-26EB-4E77-90E4-C2AA11DA142F}">
      <dgm:prSet/>
      <dgm:spPr/>
      <dgm:t>
        <a:bodyPr/>
        <a:lstStyle/>
        <a:p>
          <a:endParaRPr lang="en-US"/>
        </a:p>
      </dgm:t>
    </dgm:pt>
    <dgm:pt modelId="{B85328D2-79F9-4B5A-A529-B042C1A6C2C3}">
      <dgm:prSet/>
      <dgm:spPr/>
      <dgm:t>
        <a:bodyPr/>
        <a:lstStyle/>
        <a:p>
          <a:r>
            <a:rPr lang="en-US" i="1"/>
            <a:t>Why doesn’t research include people like us?</a:t>
          </a:r>
          <a:endParaRPr lang="en-US"/>
        </a:p>
      </dgm:t>
    </dgm:pt>
    <dgm:pt modelId="{8DD42C91-83EE-481D-8CD3-23CBD10192A6}" type="parTrans" cxnId="{5AE522DA-69BA-49C3-80AF-5959DE0E3F2D}">
      <dgm:prSet/>
      <dgm:spPr/>
      <dgm:t>
        <a:bodyPr/>
        <a:lstStyle/>
        <a:p>
          <a:endParaRPr lang="en-US"/>
        </a:p>
      </dgm:t>
    </dgm:pt>
    <dgm:pt modelId="{8991ABA4-CE63-4A2E-B191-E000DBAEA605}" type="sibTrans" cxnId="{5AE522DA-69BA-49C3-80AF-5959DE0E3F2D}">
      <dgm:prSet/>
      <dgm:spPr/>
      <dgm:t>
        <a:bodyPr/>
        <a:lstStyle/>
        <a:p>
          <a:endParaRPr lang="en-US"/>
        </a:p>
      </dgm:t>
    </dgm:pt>
    <dgm:pt modelId="{01423E26-E0B5-4E24-960A-57958F332EAC}">
      <dgm:prSet/>
      <dgm:spPr/>
      <dgm:t>
        <a:bodyPr/>
        <a:lstStyle/>
        <a:p>
          <a:r>
            <a:rPr lang="en-US" i="1"/>
            <a:t>What have the researchers found out about our community?</a:t>
          </a:r>
          <a:endParaRPr lang="en-US"/>
        </a:p>
      </dgm:t>
    </dgm:pt>
    <dgm:pt modelId="{B809D0CF-DE68-409D-87C6-56BEAD564928}" type="parTrans" cxnId="{0BB1A72D-3F9E-4A6A-8A7B-915F176183F7}">
      <dgm:prSet/>
      <dgm:spPr/>
      <dgm:t>
        <a:bodyPr/>
        <a:lstStyle/>
        <a:p>
          <a:endParaRPr lang="en-US"/>
        </a:p>
      </dgm:t>
    </dgm:pt>
    <dgm:pt modelId="{4C8F6DA0-1119-438D-8691-6892C7466B62}" type="sibTrans" cxnId="{0BB1A72D-3F9E-4A6A-8A7B-915F176183F7}">
      <dgm:prSet/>
      <dgm:spPr/>
      <dgm:t>
        <a:bodyPr/>
        <a:lstStyle/>
        <a:p>
          <a:endParaRPr lang="en-US"/>
        </a:p>
      </dgm:t>
    </dgm:pt>
    <dgm:pt modelId="{7A87D86B-24CE-40CC-87F9-B78C96560217}">
      <dgm:prSet/>
      <dgm:spPr/>
      <dgm:t>
        <a:bodyPr/>
        <a:lstStyle/>
        <a:p>
          <a:r>
            <a:rPr lang="en-US" dirty="0"/>
            <a:t>Community program participants’ cultural and social concerns about cancer research are intertwined with their own family histories and lived experiences.</a:t>
          </a:r>
        </a:p>
      </dgm:t>
    </dgm:pt>
    <dgm:pt modelId="{EDC3A6BE-AB2E-43CD-90DC-14D84D62C2A7}" type="parTrans" cxnId="{6B083823-EEF3-4C3E-BB58-155C9E9937C7}">
      <dgm:prSet/>
      <dgm:spPr/>
      <dgm:t>
        <a:bodyPr/>
        <a:lstStyle/>
        <a:p>
          <a:endParaRPr lang="en-US"/>
        </a:p>
      </dgm:t>
    </dgm:pt>
    <dgm:pt modelId="{D1B95FA4-9C99-48A6-B6A3-AFF89A29AAD3}" type="sibTrans" cxnId="{6B083823-EEF3-4C3E-BB58-155C9E9937C7}">
      <dgm:prSet/>
      <dgm:spPr/>
      <dgm:t>
        <a:bodyPr/>
        <a:lstStyle/>
        <a:p>
          <a:endParaRPr lang="en-US"/>
        </a:p>
      </dgm:t>
    </dgm:pt>
    <dgm:pt modelId="{5EFD7240-6D8A-4807-88BF-5BE5E1E78454}">
      <dgm:prSet/>
      <dgm:spPr/>
      <dgm:t>
        <a:bodyPr/>
        <a:lstStyle/>
        <a:p>
          <a:r>
            <a:rPr lang="en-US" dirty="0"/>
            <a:t>People may be distressed and even traumatized by cancer. Raising this topic has required us to make spiritual and mental health resources available,</a:t>
          </a:r>
        </a:p>
      </dgm:t>
    </dgm:pt>
    <dgm:pt modelId="{A4010947-AB7A-4E1C-83E5-8B40032A4729}" type="parTrans" cxnId="{6072C115-C6D1-4A1D-B9AD-AE99CA28BCDF}">
      <dgm:prSet/>
      <dgm:spPr/>
      <dgm:t>
        <a:bodyPr/>
        <a:lstStyle/>
        <a:p>
          <a:endParaRPr lang="en-US"/>
        </a:p>
      </dgm:t>
    </dgm:pt>
    <dgm:pt modelId="{10472807-1558-4477-ABD2-45836F9BE3A6}" type="sibTrans" cxnId="{6072C115-C6D1-4A1D-B9AD-AE99CA28BCDF}">
      <dgm:prSet/>
      <dgm:spPr/>
      <dgm:t>
        <a:bodyPr/>
        <a:lstStyle/>
        <a:p>
          <a:endParaRPr lang="en-US"/>
        </a:p>
      </dgm:t>
    </dgm:pt>
    <dgm:pt modelId="{59F252D3-319E-4F65-8A84-C4F2B67CF757}">
      <dgm:prSet/>
      <dgm:spPr/>
      <dgm:t>
        <a:bodyPr/>
        <a:lstStyle/>
        <a:p>
          <a:r>
            <a:rPr lang="en-US" dirty="0"/>
            <a:t>DISRUPT programs often provide time for participants to share their stories about the impact of cancer and research on themselves and their families</a:t>
          </a:r>
        </a:p>
      </dgm:t>
    </dgm:pt>
    <dgm:pt modelId="{5D66F863-8EC2-4E51-9467-E661E329EF92}" type="parTrans" cxnId="{8E0DA9D1-B7F6-4834-8FED-620D11B6895A}">
      <dgm:prSet/>
      <dgm:spPr/>
      <dgm:t>
        <a:bodyPr/>
        <a:lstStyle/>
        <a:p>
          <a:endParaRPr lang="en-US"/>
        </a:p>
      </dgm:t>
    </dgm:pt>
    <dgm:pt modelId="{AF4C10B4-06EE-4770-8D48-41C6AAB5B237}" type="sibTrans" cxnId="{8E0DA9D1-B7F6-4834-8FED-620D11B6895A}">
      <dgm:prSet/>
      <dgm:spPr/>
      <dgm:t>
        <a:bodyPr/>
        <a:lstStyle/>
        <a:p>
          <a:endParaRPr lang="en-US"/>
        </a:p>
      </dgm:t>
    </dgm:pt>
    <dgm:pt modelId="{4CC96AD0-C51A-4821-BFF7-DA0FF005AEB7}">
      <dgm:prSet/>
      <dgm:spPr/>
      <dgm:t>
        <a:bodyPr/>
        <a:lstStyle/>
        <a:p>
          <a:r>
            <a:rPr lang="en-US"/>
            <a:t>Co-designed projects can empower participants through knowledge, shared experiences, collective action, and spiritual connection</a:t>
          </a:r>
        </a:p>
      </dgm:t>
    </dgm:pt>
    <dgm:pt modelId="{C3C0F741-7A7B-40D9-B772-575E9670D87D}" type="parTrans" cxnId="{F69ECC23-1BC8-4FFA-BB72-9C26016DA638}">
      <dgm:prSet/>
      <dgm:spPr/>
      <dgm:t>
        <a:bodyPr/>
        <a:lstStyle/>
        <a:p>
          <a:endParaRPr lang="en-US"/>
        </a:p>
      </dgm:t>
    </dgm:pt>
    <dgm:pt modelId="{585F0BBC-05B7-4CB4-83D4-FDBF45DFD21E}" type="sibTrans" cxnId="{F69ECC23-1BC8-4FFA-BB72-9C26016DA638}">
      <dgm:prSet/>
      <dgm:spPr/>
      <dgm:t>
        <a:bodyPr/>
        <a:lstStyle/>
        <a:p>
          <a:endParaRPr lang="en-US"/>
        </a:p>
      </dgm:t>
    </dgm:pt>
    <dgm:pt modelId="{C7D5F1A0-7008-476D-BE5C-EFC241A8E435}" type="pres">
      <dgm:prSet presAssocID="{961DA424-2C31-4C41-8602-03505FA04E78}" presName="linear" presStyleCnt="0">
        <dgm:presLayoutVars>
          <dgm:animLvl val="lvl"/>
          <dgm:resizeHandles val="exact"/>
        </dgm:presLayoutVars>
      </dgm:prSet>
      <dgm:spPr/>
    </dgm:pt>
    <dgm:pt modelId="{EEBBF57D-01F6-4B3E-93E5-79FEEF20B303}" type="pres">
      <dgm:prSet presAssocID="{84547F7D-4E67-4409-8C27-8545C9726B6D}" presName="parentText" presStyleLbl="node1" presStyleIdx="0" presStyleCnt="5">
        <dgm:presLayoutVars>
          <dgm:chMax val="0"/>
          <dgm:bulletEnabled val="1"/>
        </dgm:presLayoutVars>
      </dgm:prSet>
      <dgm:spPr/>
    </dgm:pt>
    <dgm:pt modelId="{1E1622F5-1446-481D-995B-A1C460BB33AF}" type="pres">
      <dgm:prSet presAssocID="{84547F7D-4E67-4409-8C27-8545C9726B6D}" presName="childText" presStyleLbl="revTx" presStyleIdx="0" presStyleCnt="1">
        <dgm:presLayoutVars>
          <dgm:bulletEnabled val="1"/>
        </dgm:presLayoutVars>
      </dgm:prSet>
      <dgm:spPr/>
    </dgm:pt>
    <dgm:pt modelId="{B224E3C3-5B7F-44A3-AD70-BD37EA6C3D69}" type="pres">
      <dgm:prSet presAssocID="{7A87D86B-24CE-40CC-87F9-B78C96560217}" presName="parentText" presStyleLbl="node1" presStyleIdx="1" presStyleCnt="5">
        <dgm:presLayoutVars>
          <dgm:chMax val="0"/>
          <dgm:bulletEnabled val="1"/>
        </dgm:presLayoutVars>
      </dgm:prSet>
      <dgm:spPr/>
    </dgm:pt>
    <dgm:pt modelId="{9DDE4615-AAC9-4B5F-8918-0ED8CEBFE91C}" type="pres">
      <dgm:prSet presAssocID="{D1B95FA4-9C99-48A6-B6A3-AFF89A29AAD3}" presName="spacer" presStyleCnt="0"/>
      <dgm:spPr/>
    </dgm:pt>
    <dgm:pt modelId="{E2497C81-7DC9-4B2A-B48A-817D38536818}" type="pres">
      <dgm:prSet presAssocID="{5EFD7240-6D8A-4807-88BF-5BE5E1E78454}" presName="parentText" presStyleLbl="node1" presStyleIdx="2" presStyleCnt="5">
        <dgm:presLayoutVars>
          <dgm:chMax val="0"/>
          <dgm:bulletEnabled val="1"/>
        </dgm:presLayoutVars>
      </dgm:prSet>
      <dgm:spPr/>
    </dgm:pt>
    <dgm:pt modelId="{50C0201A-662C-4F8E-91AE-31D52D71EEBF}" type="pres">
      <dgm:prSet presAssocID="{10472807-1558-4477-ABD2-45836F9BE3A6}" presName="spacer" presStyleCnt="0"/>
      <dgm:spPr/>
    </dgm:pt>
    <dgm:pt modelId="{39AA53A3-9C65-49D7-9ABD-A7ED68C542A8}" type="pres">
      <dgm:prSet presAssocID="{59F252D3-319E-4F65-8A84-C4F2B67CF757}" presName="parentText" presStyleLbl="node1" presStyleIdx="3" presStyleCnt="5">
        <dgm:presLayoutVars>
          <dgm:chMax val="0"/>
          <dgm:bulletEnabled val="1"/>
        </dgm:presLayoutVars>
      </dgm:prSet>
      <dgm:spPr/>
    </dgm:pt>
    <dgm:pt modelId="{6E97AD87-3033-4CF3-A9A8-DE76FB6A936E}" type="pres">
      <dgm:prSet presAssocID="{AF4C10B4-06EE-4770-8D48-41C6AAB5B237}" presName="spacer" presStyleCnt="0"/>
      <dgm:spPr/>
    </dgm:pt>
    <dgm:pt modelId="{51C62272-14B9-42C5-8D71-7DE8C0F0FFF5}" type="pres">
      <dgm:prSet presAssocID="{4CC96AD0-C51A-4821-BFF7-DA0FF005AEB7}" presName="parentText" presStyleLbl="node1" presStyleIdx="4" presStyleCnt="5">
        <dgm:presLayoutVars>
          <dgm:chMax val="0"/>
          <dgm:bulletEnabled val="1"/>
        </dgm:presLayoutVars>
      </dgm:prSet>
      <dgm:spPr/>
    </dgm:pt>
  </dgm:ptLst>
  <dgm:cxnLst>
    <dgm:cxn modelId="{14C51114-94F4-4370-AB77-24109F35ABBF}" type="presOf" srcId="{7A87D86B-24CE-40CC-87F9-B78C96560217}" destId="{B224E3C3-5B7F-44A3-AD70-BD37EA6C3D69}" srcOrd="0" destOrd="0" presId="urn:microsoft.com/office/officeart/2005/8/layout/vList2"/>
    <dgm:cxn modelId="{6072C115-C6D1-4A1D-B9AD-AE99CA28BCDF}" srcId="{961DA424-2C31-4C41-8602-03505FA04E78}" destId="{5EFD7240-6D8A-4807-88BF-5BE5E1E78454}" srcOrd="2" destOrd="0" parTransId="{A4010947-AB7A-4E1C-83E5-8B40032A4729}" sibTransId="{10472807-1558-4477-ABD2-45836F9BE3A6}"/>
    <dgm:cxn modelId="{1FDB6020-6BDE-4D5C-A715-786C82562075}" type="presOf" srcId="{4CC96AD0-C51A-4821-BFF7-DA0FF005AEB7}" destId="{51C62272-14B9-42C5-8D71-7DE8C0F0FFF5}" srcOrd="0" destOrd="0" presId="urn:microsoft.com/office/officeart/2005/8/layout/vList2"/>
    <dgm:cxn modelId="{6B083823-EEF3-4C3E-BB58-155C9E9937C7}" srcId="{961DA424-2C31-4C41-8602-03505FA04E78}" destId="{7A87D86B-24CE-40CC-87F9-B78C96560217}" srcOrd="1" destOrd="0" parTransId="{EDC3A6BE-AB2E-43CD-90DC-14D84D62C2A7}" sibTransId="{D1B95FA4-9C99-48A6-B6A3-AFF89A29AAD3}"/>
    <dgm:cxn modelId="{F69ECC23-1BC8-4FFA-BB72-9C26016DA638}" srcId="{961DA424-2C31-4C41-8602-03505FA04E78}" destId="{4CC96AD0-C51A-4821-BFF7-DA0FF005AEB7}" srcOrd="4" destOrd="0" parTransId="{C3C0F741-7A7B-40D9-B772-575E9670D87D}" sibTransId="{585F0BBC-05B7-4CB4-83D4-FDBF45DFD21E}"/>
    <dgm:cxn modelId="{6FF91425-5C8E-4A94-B808-83412C2C992F}" type="presOf" srcId="{01423E26-E0B5-4E24-960A-57958F332EAC}" destId="{1E1622F5-1446-481D-995B-A1C460BB33AF}" srcOrd="0" destOrd="3" presId="urn:microsoft.com/office/officeart/2005/8/layout/vList2"/>
    <dgm:cxn modelId="{3969442D-1360-4E66-92DF-A5E04E82351A}" type="presOf" srcId="{B85328D2-79F9-4B5A-A529-B042C1A6C2C3}" destId="{1E1622F5-1446-481D-995B-A1C460BB33AF}" srcOrd="0" destOrd="2" presId="urn:microsoft.com/office/officeart/2005/8/layout/vList2"/>
    <dgm:cxn modelId="{0BB1A72D-3F9E-4A6A-8A7B-915F176183F7}" srcId="{84547F7D-4E67-4409-8C27-8545C9726B6D}" destId="{01423E26-E0B5-4E24-960A-57958F332EAC}" srcOrd="3" destOrd="0" parTransId="{B809D0CF-DE68-409D-87C6-56BEAD564928}" sibTransId="{4C8F6DA0-1119-438D-8691-6892C7466B62}"/>
    <dgm:cxn modelId="{254B0844-9B04-4096-A007-A3A4CC8E7C76}" type="presOf" srcId="{5EFD7240-6D8A-4807-88BF-5BE5E1E78454}" destId="{E2497C81-7DC9-4B2A-B48A-817D38536818}" srcOrd="0" destOrd="0" presId="urn:microsoft.com/office/officeart/2005/8/layout/vList2"/>
    <dgm:cxn modelId="{0A61A950-6B61-4D58-A94F-0A3F5FE49B8A}" type="presOf" srcId="{84547F7D-4E67-4409-8C27-8545C9726B6D}" destId="{EEBBF57D-01F6-4B3E-93E5-79FEEF20B303}" srcOrd="0" destOrd="0" presId="urn:microsoft.com/office/officeart/2005/8/layout/vList2"/>
    <dgm:cxn modelId="{772048A4-256C-407D-8731-9500A62E1F36}" srcId="{961DA424-2C31-4C41-8602-03505FA04E78}" destId="{84547F7D-4E67-4409-8C27-8545C9726B6D}" srcOrd="0" destOrd="0" parTransId="{E964677D-42CC-4A54-A2B2-4FD23AD34448}" sibTransId="{A214F366-A370-4AF2-BB58-DE5EA3E764AD}"/>
    <dgm:cxn modelId="{A690CEB9-BFCD-408B-82EB-A3B11B26E8E3}" srcId="{84547F7D-4E67-4409-8C27-8545C9726B6D}" destId="{2F90B5D2-921C-4732-952D-48D70DEDE9D0}" srcOrd="0" destOrd="0" parTransId="{36A7CAE9-8771-44B5-8BB5-171E524C33DA}" sibTransId="{9FB8D23F-2B54-47FC-A78C-5FE8CA0E5411}"/>
    <dgm:cxn modelId="{DD130CCC-26EB-4E77-90E4-C2AA11DA142F}" srcId="{84547F7D-4E67-4409-8C27-8545C9726B6D}" destId="{C40A6A70-D2D3-4D9D-938B-273F33C82BE2}" srcOrd="1" destOrd="0" parTransId="{5A2FF60B-CB8A-4590-8EDB-1CA4C711BCB6}" sibTransId="{7B2AEAA9-A7AA-4595-B793-EE14AEF3700A}"/>
    <dgm:cxn modelId="{C5C122CF-5CF4-4E40-83B8-9D70FAFDCFB4}" type="presOf" srcId="{C40A6A70-D2D3-4D9D-938B-273F33C82BE2}" destId="{1E1622F5-1446-481D-995B-A1C460BB33AF}" srcOrd="0" destOrd="1" presId="urn:microsoft.com/office/officeart/2005/8/layout/vList2"/>
    <dgm:cxn modelId="{8E0DA9D1-B7F6-4834-8FED-620D11B6895A}" srcId="{961DA424-2C31-4C41-8602-03505FA04E78}" destId="{59F252D3-319E-4F65-8A84-C4F2B67CF757}" srcOrd="3" destOrd="0" parTransId="{5D66F863-8EC2-4E51-9467-E661E329EF92}" sibTransId="{AF4C10B4-06EE-4770-8D48-41C6AAB5B237}"/>
    <dgm:cxn modelId="{9FF154D3-71DA-4EEA-85E6-D931CD956095}" type="presOf" srcId="{59F252D3-319E-4F65-8A84-C4F2B67CF757}" destId="{39AA53A3-9C65-49D7-9ABD-A7ED68C542A8}" srcOrd="0" destOrd="0" presId="urn:microsoft.com/office/officeart/2005/8/layout/vList2"/>
    <dgm:cxn modelId="{5AE522DA-69BA-49C3-80AF-5959DE0E3F2D}" srcId="{84547F7D-4E67-4409-8C27-8545C9726B6D}" destId="{B85328D2-79F9-4B5A-A529-B042C1A6C2C3}" srcOrd="2" destOrd="0" parTransId="{8DD42C91-83EE-481D-8CD3-23CBD10192A6}" sibTransId="{8991ABA4-CE63-4A2E-B191-E000DBAEA605}"/>
    <dgm:cxn modelId="{B0D86CEA-D1E7-4EBD-99C5-FF42B7CC07ED}" type="presOf" srcId="{961DA424-2C31-4C41-8602-03505FA04E78}" destId="{C7D5F1A0-7008-476D-BE5C-EFC241A8E435}" srcOrd="0" destOrd="0" presId="urn:microsoft.com/office/officeart/2005/8/layout/vList2"/>
    <dgm:cxn modelId="{3E3B5DF8-1C83-4015-9197-249331461076}" type="presOf" srcId="{2F90B5D2-921C-4732-952D-48D70DEDE9D0}" destId="{1E1622F5-1446-481D-995B-A1C460BB33AF}" srcOrd="0" destOrd="0" presId="urn:microsoft.com/office/officeart/2005/8/layout/vList2"/>
    <dgm:cxn modelId="{FE315624-7CC7-47D2-90FD-1ADF28F880DB}" type="presParOf" srcId="{C7D5F1A0-7008-476D-BE5C-EFC241A8E435}" destId="{EEBBF57D-01F6-4B3E-93E5-79FEEF20B303}" srcOrd="0" destOrd="0" presId="urn:microsoft.com/office/officeart/2005/8/layout/vList2"/>
    <dgm:cxn modelId="{C1A56CFD-426D-423B-8B46-888DDD89DD8B}" type="presParOf" srcId="{C7D5F1A0-7008-476D-BE5C-EFC241A8E435}" destId="{1E1622F5-1446-481D-995B-A1C460BB33AF}" srcOrd="1" destOrd="0" presId="urn:microsoft.com/office/officeart/2005/8/layout/vList2"/>
    <dgm:cxn modelId="{1A1B03C3-93EB-401C-BC67-2972229DFC9E}" type="presParOf" srcId="{C7D5F1A0-7008-476D-BE5C-EFC241A8E435}" destId="{B224E3C3-5B7F-44A3-AD70-BD37EA6C3D69}" srcOrd="2" destOrd="0" presId="urn:microsoft.com/office/officeart/2005/8/layout/vList2"/>
    <dgm:cxn modelId="{A3F33908-496B-4202-BE22-F1BF300762DD}" type="presParOf" srcId="{C7D5F1A0-7008-476D-BE5C-EFC241A8E435}" destId="{9DDE4615-AAC9-4B5F-8918-0ED8CEBFE91C}" srcOrd="3" destOrd="0" presId="urn:microsoft.com/office/officeart/2005/8/layout/vList2"/>
    <dgm:cxn modelId="{2DA052AF-D61D-49E4-A707-8458ADA58CF8}" type="presParOf" srcId="{C7D5F1A0-7008-476D-BE5C-EFC241A8E435}" destId="{E2497C81-7DC9-4B2A-B48A-817D38536818}" srcOrd="4" destOrd="0" presId="urn:microsoft.com/office/officeart/2005/8/layout/vList2"/>
    <dgm:cxn modelId="{D9B0BB68-8401-42A3-ADED-D25960D481F9}" type="presParOf" srcId="{C7D5F1A0-7008-476D-BE5C-EFC241A8E435}" destId="{50C0201A-662C-4F8E-91AE-31D52D71EEBF}" srcOrd="5" destOrd="0" presId="urn:microsoft.com/office/officeart/2005/8/layout/vList2"/>
    <dgm:cxn modelId="{DFB22E5A-7006-4D4F-8218-EF0F3A376BE1}" type="presParOf" srcId="{C7D5F1A0-7008-476D-BE5C-EFC241A8E435}" destId="{39AA53A3-9C65-49D7-9ABD-A7ED68C542A8}" srcOrd="6" destOrd="0" presId="urn:microsoft.com/office/officeart/2005/8/layout/vList2"/>
    <dgm:cxn modelId="{6891ADD3-9C7D-49D9-9166-BF439844F4C7}" type="presParOf" srcId="{C7D5F1A0-7008-476D-BE5C-EFC241A8E435}" destId="{6E97AD87-3033-4CF3-A9A8-DE76FB6A936E}" srcOrd="7" destOrd="0" presId="urn:microsoft.com/office/officeart/2005/8/layout/vList2"/>
    <dgm:cxn modelId="{BDD32C2E-B73D-4E4D-82BE-EF2A033F3A62}" type="presParOf" srcId="{C7D5F1A0-7008-476D-BE5C-EFC241A8E435}" destId="{51C62272-14B9-42C5-8D71-7DE8C0F0FFF5}"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A61EAFB-5770-470B-AA48-3286700EA0D7}" type="doc">
      <dgm:prSet loTypeId="urn:microsoft.com/office/officeart/2005/8/layout/hProcess9" loCatId="process" qsTypeId="urn:microsoft.com/office/officeart/2005/8/quickstyle/simple1" qsCatId="simple" csTypeId="urn:microsoft.com/office/officeart/2005/8/colors/accent2_2" csCatId="accent2" phldr="1"/>
      <dgm:spPr/>
      <dgm:t>
        <a:bodyPr/>
        <a:lstStyle/>
        <a:p>
          <a:endParaRPr lang="en-US"/>
        </a:p>
      </dgm:t>
    </dgm:pt>
    <dgm:pt modelId="{C9793C09-886D-4D92-9939-EC1398525A45}">
      <dgm:prSet phldrT="[Text]"/>
      <dgm:spPr>
        <a:solidFill>
          <a:schemeClr val="accent2">
            <a:lumMod val="75000"/>
          </a:schemeClr>
        </a:solidFill>
      </dgm:spPr>
      <dgm:t>
        <a:bodyPr/>
        <a:lstStyle/>
        <a:p>
          <a:r>
            <a:rPr lang="en-US" b="1" dirty="0">
              <a:latin typeface="Arial" panose="020B0604020202020204" pitchFamily="34" charset="0"/>
              <a:cs typeface="Arial" panose="020B0604020202020204" pitchFamily="34" charset="0"/>
            </a:rPr>
            <a:t>Sustaining Individual Projects</a:t>
          </a:r>
        </a:p>
      </dgm:t>
    </dgm:pt>
    <dgm:pt modelId="{39934C1D-0B6B-4E14-897A-96625529FA6B}" type="parTrans" cxnId="{5FD600DE-AEAC-404A-A2B2-474A85979FA0}">
      <dgm:prSet/>
      <dgm:spPr/>
      <dgm:t>
        <a:bodyPr/>
        <a:lstStyle/>
        <a:p>
          <a:endParaRPr lang="en-US" b="1">
            <a:latin typeface="Arial" panose="020B0604020202020204" pitchFamily="34" charset="0"/>
            <a:cs typeface="Arial" panose="020B0604020202020204" pitchFamily="34" charset="0"/>
          </a:endParaRPr>
        </a:p>
      </dgm:t>
    </dgm:pt>
    <dgm:pt modelId="{AE567ADC-2C09-4D19-993F-A802F89C431E}" type="sibTrans" cxnId="{5FD600DE-AEAC-404A-A2B2-474A85979FA0}">
      <dgm:prSet/>
      <dgm:spPr/>
      <dgm:t>
        <a:bodyPr/>
        <a:lstStyle/>
        <a:p>
          <a:endParaRPr lang="en-US" b="1">
            <a:latin typeface="Arial" panose="020B0604020202020204" pitchFamily="34" charset="0"/>
            <a:cs typeface="Arial" panose="020B0604020202020204" pitchFamily="34" charset="0"/>
          </a:endParaRPr>
        </a:p>
      </dgm:t>
    </dgm:pt>
    <dgm:pt modelId="{088527D5-C24B-41F7-BABC-4503546A7A5B}">
      <dgm:prSet phldrT="[Text]"/>
      <dgm:spPr>
        <a:solidFill>
          <a:schemeClr val="accent2">
            <a:lumMod val="75000"/>
          </a:schemeClr>
        </a:solidFill>
      </dgm:spPr>
      <dgm:t>
        <a:bodyPr/>
        <a:lstStyle/>
        <a:p>
          <a:r>
            <a:rPr lang="en-US" b="1" dirty="0">
              <a:latin typeface="Arial" panose="020B0604020202020204" pitchFamily="34" charset="0"/>
              <a:cs typeface="Arial" panose="020B0604020202020204" pitchFamily="34" charset="0"/>
            </a:rPr>
            <a:t>Integrating Lessons Learned at Cancer Centers</a:t>
          </a:r>
        </a:p>
      </dgm:t>
    </dgm:pt>
    <dgm:pt modelId="{03159CCA-E2D2-421A-99A8-4FA97A517C0A}" type="parTrans" cxnId="{9253F49F-C61B-4134-A3B7-B3415F6F5D18}">
      <dgm:prSet/>
      <dgm:spPr/>
      <dgm:t>
        <a:bodyPr/>
        <a:lstStyle/>
        <a:p>
          <a:endParaRPr lang="en-US" b="1">
            <a:latin typeface="Arial" panose="020B0604020202020204" pitchFamily="34" charset="0"/>
            <a:cs typeface="Arial" panose="020B0604020202020204" pitchFamily="34" charset="0"/>
          </a:endParaRPr>
        </a:p>
      </dgm:t>
    </dgm:pt>
    <dgm:pt modelId="{A1AEBEAD-429E-412F-8EDC-438DEA2A1A60}" type="sibTrans" cxnId="{9253F49F-C61B-4134-A3B7-B3415F6F5D18}">
      <dgm:prSet/>
      <dgm:spPr/>
      <dgm:t>
        <a:bodyPr/>
        <a:lstStyle/>
        <a:p>
          <a:endParaRPr lang="en-US" b="1">
            <a:latin typeface="Arial" panose="020B0604020202020204" pitchFamily="34" charset="0"/>
            <a:cs typeface="Arial" panose="020B0604020202020204" pitchFamily="34" charset="0"/>
          </a:endParaRPr>
        </a:p>
      </dgm:t>
    </dgm:pt>
    <dgm:pt modelId="{D02184A4-3144-43DF-AF29-88D6B211AA49}">
      <dgm:prSet phldrT="[Text]"/>
      <dgm:spPr>
        <a:solidFill>
          <a:schemeClr val="accent2">
            <a:lumMod val="75000"/>
          </a:schemeClr>
        </a:solidFill>
      </dgm:spPr>
      <dgm:t>
        <a:bodyPr/>
        <a:lstStyle/>
        <a:p>
          <a:r>
            <a:rPr lang="en-US" b="1" dirty="0">
              <a:latin typeface="Arial" panose="020B0604020202020204" pitchFamily="34" charset="0"/>
              <a:cs typeface="Arial" panose="020B0604020202020204" pitchFamily="34" charset="0"/>
            </a:rPr>
            <a:t>Disseminating to New Communities and Settings</a:t>
          </a:r>
        </a:p>
      </dgm:t>
    </dgm:pt>
    <dgm:pt modelId="{109AD24D-2EFF-4116-92C9-AB4663C04D4A}" type="parTrans" cxnId="{41BA6B6B-D9DB-43AC-B1FB-8A4D53EE189F}">
      <dgm:prSet/>
      <dgm:spPr/>
      <dgm:t>
        <a:bodyPr/>
        <a:lstStyle/>
        <a:p>
          <a:endParaRPr lang="en-US" b="1">
            <a:latin typeface="Arial" panose="020B0604020202020204" pitchFamily="34" charset="0"/>
            <a:cs typeface="Arial" panose="020B0604020202020204" pitchFamily="34" charset="0"/>
          </a:endParaRPr>
        </a:p>
      </dgm:t>
    </dgm:pt>
    <dgm:pt modelId="{2E002DDF-D503-412D-A408-82D2DE30EE18}" type="sibTrans" cxnId="{41BA6B6B-D9DB-43AC-B1FB-8A4D53EE189F}">
      <dgm:prSet/>
      <dgm:spPr/>
      <dgm:t>
        <a:bodyPr/>
        <a:lstStyle/>
        <a:p>
          <a:endParaRPr lang="en-US" b="1">
            <a:latin typeface="Arial" panose="020B0604020202020204" pitchFamily="34" charset="0"/>
            <a:cs typeface="Arial" panose="020B0604020202020204" pitchFamily="34" charset="0"/>
          </a:endParaRPr>
        </a:p>
      </dgm:t>
    </dgm:pt>
    <dgm:pt modelId="{BB6E40B6-ABE7-47F8-A08C-28C4ED644A38}">
      <dgm:prSet phldrT="[Text]"/>
      <dgm:spPr>
        <a:solidFill>
          <a:schemeClr val="accent2">
            <a:lumMod val="75000"/>
          </a:schemeClr>
        </a:solidFill>
      </dgm:spPr>
      <dgm:t>
        <a:bodyPr/>
        <a:lstStyle/>
        <a:p>
          <a:r>
            <a:rPr lang="en-US" b="1" dirty="0">
              <a:latin typeface="Arial" panose="020B0604020202020204" pitchFamily="34" charset="0"/>
              <a:cs typeface="Arial" panose="020B0604020202020204" pitchFamily="34" charset="0"/>
            </a:rPr>
            <a:t>Adapting  and Extending  to Other Challenges</a:t>
          </a:r>
        </a:p>
      </dgm:t>
    </dgm:pt>
    <dgm:pt modelId="{C16BEEB7-29DB-46E6-820D-E77F5E0A0F05}" type="parTrans" cxnId="{83F825BB-863D-4A0B-98B1-8240A53755CF}">
      <dgm:prSet/>
      <dgm:spPr/>
      <dgm:t>
        <a:bodyPr/>
        <a:lstStyle/>
        <a:p>
          <a:endParaRPr lang="en-US" b="1">
            <a:latin typeface="Arial" panose="020B0604020202020204" pitchFamily="34" charset="0"/>
            <a:cs typeface="Arial" panose="020B0604020202020204" pitchFamily="34" charset="0"/>
          </a:endParaRPr>
        </a:p>
      </dgm:t>
    </dgm:pt>
    <dgm:pt modelId="{AE328254-3F01-44DB-BCD0-6B10BFDF4455}" type="sibTrans" cxnId="{83F825BB-863D-4A0B-98B1-8240A53755CF}">
      <dgm:prSet/>
      <dgm:spPr/>
      <dgm:t>
        <a:bodyPr/>
        <a:lstStyle/>
        <a:p>
          <a:endParaRPr lang="en-US" b="1">
            <a:latin typeface="Arial" panose="020B0604020202020204" pitchFamily="34" charset="0"/>
            <a:cs typeface="Arial" panose="020B0604020202020204" pitchFamily="34" charset="0"/>
          </a:endParaRPr>
        </a:p>
      </dgm:t>
    </dgm:pt>
    <dgm:pt modelId="{7C60D236-6B10-48F1-B85D-47CFF98CF692}" type="pres">
      <dgm:prSet presAssocID="{2A61EAFB-5770-470B-AA48-3286700EA0D7}" presName="CompostProcess" presStyleCnt="0">
        <dgm:presLayoutVars>
          <dgm:dir/>
          <dgm:resizeHandles val="exact"/>
        </dgm:presLayoutVars>
      </dgm:prSet>
      <dgm:spPr/>
    </dgm:pt>
    <dgm:pt modelId="{4A9332DF-BD59-448E-BA67-55E541A47A3A}" type="pres">
      <dgm:prSet presAssocID="{2A61EAFB-5770-470B-AA48-3286700EA0D7}" presName="arrow" presStyleLbl="bgShp" presStyleIdx="0" presStyleCnt="1"/>
      <dgm:spPr/>
    </dgm:pt>
    <dgm:pt modelId="{735904B3-163C-4C5E-B680-349D02AA27AF}" type="pres">
      <dgm:prSet presAssocID="{2A61EAFB-5770-470B-AA48-3286700EA0D7}" presName="linearProcess" presStyleCnt="0"/>
      <dgm:spPr/>
    </dgm:pt>
    <dgm:pt modelId="{0FBF003B-6D3A-4F8E-A79D-BF5CCE8E705F}" type="pres">
      <dgm:prSet presAssocID="{C9793C09-886D-4D92-9939-EC1398525A45}" presName="textNode" presStyleLbl="node1" presStyleIdx="0" presStyleCnt="4">
        <dgm:presLayoutVars>
          <dgm:bulletEnabled val="1"/>
        </dgm:presLayoutVars>
      </dgm:prSet>
      <dgm:spPr/>
    </dgm:pt>
    <dgm:pt modelId="{904B2741-CE40-4D82-AA78-D18886971D3D}" type="pres">
      <dgm:prSet presAssocID="{AE567ADC-2C09-4D19-993F-A802F89C431E}" presName="sibTrans" presStyleCnt="0"/>
      <dgm:spPr/>
    </dgm:pt>
    <dgm:pt modelId="{66962185-92E2-482E-B266-D50DC1075178}" type="pres">
      <dgm:prSet presAssocID="{088527D5-C24B-41F7-BABC-4503546A7A5B}" presName="textNode" presStyleLbl="node1" presStyleIdx="1" presStyleCnt="4">
        <dgm:presLayoutVars>
          <dgm:bulletEnabled val="1"/>
        </dgm:presLayoutVars>
      </dgm:prSet>
      <dgm:spPr/>
    </dgm:pt>
    <dgm:pt modelId="{BE440D42-E43A-406E-9579-CAA447015160}" type="pres">
      <dgm:prSet presAssocID="{A1AEBEAD-429E-412F-8EDC-438DEA2A1A60}" presName="sibTrans" presStyleCnt="0"/>
      <dgm:spPr/>
    </dgm:pt>
    <dgm:pt modelId="{5F34379D-CEF9-4655-8291-5C8C28BFA101}" type="pres">
      <dgm:prSet presAssocID="{D02184A4-3144-43DF-AF29-88D6B211AA49}" presName="textNode" presStyleLbl="node1" presStyleIdx="2" presStyleCnt="4">
        <dgm:presLayoutVars>
          <dgm:bulletEnabled val="1"/>
        </dgm:presLayoutVars>
      </dgm:prSet>
      <dgm:spPr/>
    </dgm:pt>
    <dgm:pt modelId="{DE996087-316E-47C2-AF4D-7954F1DF845B}" type="pres">
      <dgm:prSet presAssocID="{2E002DDF-D503-412D-A408-82D2DE30EE18}" presName="sibTrans" presStyleCnt="0"/>
      <dgm:spPr/>
    </dgm:pt>
    <dgm:pt modelId="{001DD177-2C83-4839-96A4-46D658C4DAC4}" type="pres">
      <dgm:prSet presAssocID="{BB6E40B6-ABE7-47F8-A08C-28C4ED644A38}" presName="textNode" presStyleLbl="node1" presStyleIdx="3" presStyleCnt="4">
        <dgm:presLayoutVars>
          <dgm:bulletEnabled val="1"/>
        </dgm:presLayoutVars>
      </dgm:prSet>
      <dgm:spPr/>
    </dgm:pt>
  </dgm:ptLst>
  <dgm:cxnLst>
    <dgm:cxn modelId="{B5AB2304-584F-4106-8BF1-0F70C31C929E}" type="presOf" srcId="{2A61EAFB-5770-470B-AA48-3286700EA0D7}" destId="{7C60D236-6B10-48F1-B85D-47CFF98CF692}" srcOrd="0" destOrd="0" presId="urn:microsoft.com/office/officeart/2005/8/layout/hProcess9"/>
    <dgm:cxn modelId="{173E065B-D231-4F19-973B-361797749CAA}" type="presOf" srcId="{D02184A4-3144-43DF-AF29-88D6B211AA49}" destId="{5F34379D-CEF9-4655-8291-5C8C28BFA101}" srcOrd="0" destOrd="0" presId="urn:microsoft.com/office/officeart/2005/8/layout/hProcess9"/>
    <dgm:cxn modelId="{41BA6B6B-D9DB-43AC-B1FB-8A4D53EE189F}" srcId="{2A61EAFB-5770-470B-AA48-3286700EA0D7}" destId="{D02184A4-3144-43DF-AF29-88D6B211AA49}" srcOrd="2" destOrd="0" parTransId="{109AD24D-2EFF-4116-92C9-AB4663C04D4A}" sibTransId="{2E002DDF-D503-412D-A408-82D2DE30EE18}"/>
    <dgm:cxn modelId="{4B8C1374-8604-42F7-9576-0E3CC3E88DE8}" type="presOf" srcId="{C9793C09-886D-4D92-9939-EC1398525A45}" destId="{0FBF003B-6D3A-4F8E-A79D-BF5CCE8E705F}" srcOrd="0" destOrd="0" presId="urn:microsoft.com/office/officeart/2005/8/layout/hProcess9"/>
    <dgm:cxn modelId="{1A8AFF7E-0254-4BED-8A95-9C7359C98CD1}" type="presOf" srcId="{BB6E40B6-ABE7-47F8-A08C-28C4ED644A38}" destId="{001DD177-2C83-4839-96A4-46D658C4DAC4}" srcOrd="0" destOrd="0" presId="urn:microsoft.com/office/officeart/2005/8/layout/hProcess9"/>
    <dgm:cxn modelId="{9253F49F-C61B-4134-A3B7-B3415F6F5D18}" srcId="{2A61EAFB-5770-470B-AA48-3286700EA0D7}" destId="{088527D5-C24B-41F7-BABC-4503546A7A5B}" srcOrd="1" destOrd="0" parTransId="{03159CCA-E2D2-421A-99A8-4FA97A517C0A}" sibTransId="{A1AEBEAD-429E-412F-8EDC-438DEA2A1A60}"/>
    <dgm:cxn modelId="{83F825BB-863D-4A0B-98B1-8240A53755CF}" srcId="{2A61EAFB-5770-470B-AA48-3286700EA0D7}" destId="{BB6E40B6-ABE7-47F8-A08C-28C4ED644A38}" srcOrd="3" destOrd="0" parTransId="{C16BEEB7-29DB-46E6-820D-E77F5E0A0F05}" sibTransId="{AE328254-3F01-44DB-BCD0-6B10BFDF4455}"/>
    <dgm:cxn modelId="{5FD600DE-AEAC-404A-A2B2-474A85979FA0}" srcId="{2A61EAFB-5770-470B-AA48-3286700EA0D7}" destId="{C9793C09-886D-4D92-9939-EC1398525A45}" srcOrd="0" destOrd="0" parTransId="{39934C1D-0B6B-4E14-897A-96625529FA6B}" sibTransId="{AE567ADC-2C09-4D19-993F-A802F89C431E}"/>
    <dgm:cxn modelId="{2C687DF8-D209-4772-A9EC-A87F869B0EAE}" type="presOf" srcId="{088527D5-C24B-41F7-BABC-4503546A7A5B}" destId="{66962185-92E2-482E-B266-D50DC1075178}" srcOrd="0" destOrd="0" presId="urn:microsoft.com/office/officeart/2005/8/layout/hProcess9"/>
    <dgm:cxn modelId="{78040758-958C-4E54-882D-F91969BED821}" type="presParOf" srcId="{7C60D236-6B10-48F1-B85D-47CFF98CF692}" destId="{4A9332DF-BD59-448E-BA67-55E541A47A3A}" srcOrd="0" destOrd="0" presId="urn:microsoft.com/office/officeart/2005/8/layout/hProcess9"/>
    <dgm:cxn modelId="{C3B480B0-28F2-404B-AB91-C4DA73C81F02}" type="presParOf" srcId="{7C60D236-6B10-48F1-B85D-47CFF98CF692}" destId="{735904B3-163C-4C5E-B680-349D02AA27AF}" srcOrd="1" destOrd="0" presId="urn:microsoft.com/office/officeart/2005/8/layout/hProcess9"/>
    <dgm:cxn modelId="{144326B0-E16D-4E74-A48B-DE661D353B96}" type="presParOf" srcId="{735904B3-163C-4C5E-B680-349D02AA27AF}" destId="{0FBF003B-6D3A-4F8E-A79D-BF5CCE8E705F}" srcOrd="0" destOrd="0" presId="urn:microsoft.com/office/officeart/2005/8/layout/hProcess9"/>
    <dgm:cxn modelId="{3E1464AD-C2A4-4174-BBCE-C0D80E8FA8B4}" type="presParOf" srcId="{735904B3-163C-4C5E-B680-349D02AA27AF}" destId="{904B2741-CE40-4D82-AA78-D18886971D3D}" srcOrd="1" destOrd="0" presId="urn:microsoft.com/office/officeart/2005/8/layout/hProcess9"/>
    <dgm:cxn modelId="{B3D36A29-A0BA-40CB-9CE4-48A2DAF34E7B}" type="presParOf" srcId="{735904B3-163C-4C5E-B680-349D02AA27AF}" destId="{66962185-92E2-482E-B266-D50DC1075178}" srcOrd="2" destOrd="0" presId="urn:microsoft.com/office/officeart/2005/8/layout/hProcess9"/>
    <dgm:cxn modelId="{2EFF85DE-3CCF-4CB7-B629-8F437F05C03F}" type="presParOf" srcId="{735904B3-163C-4C5E-B680-349D02AA27AF}" destId="{BE440D42-E43A-406E-9579-CAA447015160}" srcOrd="3" destOrd="0" presId="urn:microsoft.com/office/officeart/2005/8/layout/hProcess9"/>
    <dgm:cxn modelId="{24DE2BC7-C458-40D6-B89B-C520715E8128}" type="presParOf" srcId="{735904B3-163C-4C5E-B680-349D02AA27AF}" destId="{5F34379D-CEF9-4655-8291-5C8C28BFA101}" srcOrd="4" destOrd="0" presId="urn:microsoft.com/office/officeart/2005/8/layout/hProcess9"/>
    <dgm:cxn modelId="{426E3D51-BBE2-4B9B-9282-3846CEF11D25}" type="presParOf" srcId="{735904B3-163C-4C5E-B680-349D02AA27AF}" destId="{DE996087-316E-47C2-AF4D-7954F1DF845B}" srcOrd="5" destOrd="0" presId="urn:microsoft.com/office/officeart/2005/8/layout/hProcess9"/>
    <dgm:cxn modelId="{414286C5-EE91-4ABD-BEE2-C10B8F379B40}" type="presParOf" srcId="{735904B3-163C-4C5E-B680-349D02AA27AF}" destId="{001DD177-2C83-4839-96A4-46D658C4DAC4}"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CA11CF-39D5-4209-BAFF-344F37013933}">
      <dsp:nvSpPr>
        <dsp:cNvPr id="0" name=""/>
        <dsp:cNvSpPr/>
      </dsp:nvSpPr>
      <dsp:spPr>
        <a:xfrm>
          <a:off x="562605" y="1158"/>
          <a:ext cx="1080757" cy="1080757"/>
        </a:xfrm>
        <a:prstGeom prst="ellipse">
          <a:avLst/>
        </a:prstGeom>
        <a:solidFill>
          <a:schemeClr val="accent2">
            <a:alpha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15657441-ADFF-4B20-9AB5-0A77990E7244}">
      <dsp:nvSpPr>
        <dsp:cNvPr id="0" name=""/>
        <dsp:cNvSpPr/>
      </dsp:nvSpPr>
      <dsp:spPr>
        <a:xfrm>
          <a:off x="1102984" y="1158"/>
          <a:ext cx="5766235" cy="1080757"/>
        </a:xfrm>
        <a:prstGeom prst="rect">
          <a:avLst/>
        </a:prstGeom>
        <a:solidFill>
          <a:srgbClr val="E75464"/>
        </a:solidFill>
        <a:ln w="28575">
          <a:solidFill>
            <a:schemeClr val="bg1"/>
          </a:solidFill>
        </a:ln>
        <a:effectLst/>
      </dsp:spPr>
      <dsp:style>
        <a:lnRef idx="0">
          <a:scrgbClr r="0" g="0" b="0"/>
        </a:lnRef>
        <a:fillRef idx="0">
          <a:scrgbClr r="0" g="0" b="0"/>
        </a:fillRef>
        <a:effectRef idx="0">
          <a:scrgbClr r="0" g="0" b="0"/>
        </a:effectRef>
        <a:fontRef idx="minor"/>
      </dsp:style>
      <dsp:txBody>
        <a:bodyPr spcFirstLastPara="0" vert="horz" wrap="square" lIns="144000" tIns="144000" rIns="144000" bIns="64770" numCol="1" spcCol="1270" anchor="t" anchorCtr="0">
          <a:noAutofit/>
        </a:bodyPr>
        <a:lstStyle/>
        <a:p>
          <a:pPr marL="0" lvl="0" indent="0" algn="ctr" defTabSz="1066800">
            <a:lnSpc>
              <a:spcPct val="90000"/>
            </a:lnSpc>
            <a:spcBef>
              <a:spcPct val="0"/>
            </a:spcBef>
            <a:spcAft>
              <a:spcPct val="35000"/>
            </a:spcAft>
            <a:buNone/>
          </a:pPr>
          <a:r>
            <a:rPr lang="en-US" sz="2400" b="1" kern="1200" dirty="0">
              <a:solidFill>
                <a:schemeClr val="bg1">
                  <a:lumMod val="95000"/>
                </a:schemeClr>
              </a:solidFill>
              <a:latin typeface="Arial" panose="020B0604020202020204" pitchFamily="34" charset="0"/>
              <a:cs typeface="Arial" panose="020B0604020202020204" pitchFamily="34" charset="0"/>
            </a:rPr>
            <a:t>Health equity depends upon representation in medical research, </a:t>
          </a:r>
          <a:endParaRPr lang="en-AS" sz="2400" b="1" kern="1200" dirty="0">
            <a:solidFill>
              <a:schemeClr val="bg1">
                <a:lumMod val="95000"/>
              </a:schemeClr>
            </a:solidFill>
            <a:latin typeface="Arial" panose="020B0604020202020204" pitchFamily="34" charset="0"/>
            <a:cs typeface="Arial" panose="020B0604020202020204" pitchFamily="34" charset="0"/>
          </a:endParaRPr>
        </a:p>
      </dsp:txBody>
      <dsp:txXfrm>
        <a:off x="1102984" y="1158"/>
        <a:ext cx="5766235" cy="1080757"/>
      </dsp:txXfrm>
    </dsp:sp>
    <dsp:sp modelId="{E5F4FAC4-6CE6-42FC-B27F-3112EF545F53}">
      <dsp:nvSpPr>
        <dsp:cNvPr id="0" name=""/>
        <dsp:cNvSpPr/>
      </dsp:nvSpPr>
      <dsp:spPr>
        <a:xfrm>
          <a:off x="562605" y="1081916"/>
          <a:ext cx="1080757" cy="1080757"/>
        </a:xfrm>
        <a:prstGeom prst="ellipse">
          <a:avLst/>
        </a:prstGeom>
        <a:solidFill>
          <a:schemeClr val="accent2">
            <a:alpha val="50000"/>
            <a:hueOff val="1288723"/>
            <a:satOff val="-3699"/>
            <a:lumOff val="-592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20461FF0-5726-46B5-BF74-FDC66494F5F5}">
      <dsp:nvSpPr>
        <dsp:cNvPr id="0" name=""/>
        <dsp:cNvSpPr/>
      </dsp:nvSpPr>
      <dsp:spPr>
        <a:xfrm>
          <a:off x="1102984" y="1081916"/>
          <a:ext cx="5766235" cy="1080757"/>
        </a:xfrm>
        <a:prstGeom prst="rect">
          <a:avLst/>
        </a:prstGeom>
        <a:solidFill>
          <a:srgbClr val="DC5776"/>
        </a:solidFill>
        <a:ln w="28575">
          <a:solidFill>
            <a:schemeClr val="bg1"/>
          </a:solidFill>
        </a:ln>
        <a:effectLst/>
      </dsp:spPr>
      <dsp:style>
        <a:lnRef idx="0">
          <a:scrgbClr r="0" g="0" b="0"/>
        </a:lnRef>
        <a:fillRef idx="0">
          <a:scrgbClr r="0" g="0" b="0"/>
        </a:fillRef>
        <a:effectRef idx="0">
          <a:scrgbClr r="0" g="0" b="0"/>
        </a:effectRef>
        <a:fontRef idx="minor"/>
      </dsp:style>
      <dsp:txBody>
        <a:bodyPr spcFirstLastPara="0" vert="horz" wrap="square" lIns="0" tIns="72000" rIns="14400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bg1">
                  <a:lumMod val="95000"/>
                </a:schemeClr>
              </a:solidFill>
              <a:latin typeface="Arial" panose="020B0604020202020204" pitchFamily="34" charset="0"/>
              <a:cs typeface="Arial" panose="020B0604020202020204" pitchFamily="34" charset="0"/>
            </a:rPr>
            <a:t>Starting to discuss research when a trial is needed is too late!</a:t>
          </a:r>
          <a:endParaRPr lang="en-AS" sz="2400" b="1" kern="1200" dirty="0">
            <a:solidFill>
              <a:schemeClr val="bg1">
                <a:lumMod val="95000"/>
              </a:schemeClr>
            </a:solidFill>
            <a:latin typeface="Arial" panose="020B0604020202020204" pitchFamily="34" charset="0"/>
            <a:cs typeface="Arial" panose="020B0604020202020204" pitchFamily="34" charset="0"/>
          </a:endParaRPr>
        </a:p>
      </dsp:txBody>
      <dsp:txXfrm>
        <a:off x="1102984" y="1081916"/>
        <a:ext cx="5766235" cy="1080757"/>
      </dsp:txXfrm>
    </dsp:sp>
    <dsp:sp modelId="{8035A3A3-6E73-4410-A001-69D246568995}">
      <dsp:nvSpPr>
        <dsp:cNvPr id="0" name=""/>
        <dsp:cNvSpPr/>
      </dsp:nvSpPr>
      <dsp:spPr>
        <a:xfrm>
          <a:off x="562605" y="2162673"/>
          <a:ext cx="1080757" cy="1080757"/>
        </a:xfrm>
        <a:prstGeom prst="ellipse">
          <a:avLst/>
        </a:prstGeom>
        <a:solidFill>
          <a:schemeClr val="accent2">
            <a:alpha val="50000"/>
            <a:hueOff val="2577445"/>
            <a:satOff val="-7397"/>
            <a:lumOff val="-1184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209041F7-A23E-4E80-A07F-F9FC8E909F26}">
      <dsp:nvSpPr>
        <dsp:cNvPr id="0" name=""/>
        <dsp:cNvSpPr/>
      </dsp:nvSpPr>
      <dsp:spPr>
        <a:xfrm>
          <a:off x="1102984" y="2162673"/>
          <a:ext cx="5766235" cy="1080757"/>
        </a:xfrm>
        <a:prstGeom prst="rect">
          <a:avLst/>
        </a:prstGeom>
        <a:solidFill>
          <a:srgbClr val="C55265"/>
        </a:solidFill>
        <a:ln w="28575">
          <a:solidFill>
            <a:schemeClr val="bg1"/>
          </a:solidFill>
        </a:ln>
        <a:effectLst/>
      </dsp:spPr>
      <dsp:style>
        <a:lnRef idx="0">
          <a:scrgbClr r="0" g="0" b="0"/>
        </a:lnRef>
        <a:fillRef idx="0">
          <a:scrgbClr r="0" g="0" b="0"/>
        </a:fillRef>
        <a:effectRef idx="0">
          <a:scrgbClr r="0" g="0" b="0"/>
        </a:effectRef>
        <a:fontRef idx="minor"/>
      </dsp:style>
      <dsp:txBody>
        <a:bodyPr spcFirstLastPara="0" vert="horz" wrap="square" lIns="0" tIns="72000" rIns="14400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bg1">
                  <a:lumMod val="95000"/>
                </a:schemeClr>
              </a:solidFill>
              <a:latin typeface="Arial" panose="020B0604020202020204" pitchFamily="34" charset="0"/>
              <a:cs typeface="Arial" panose="020B0604020202020204" pitchFamily="34" charset="0"/>
            </a:rPr>
            <a:t>Beliefs about research are shaped throughout life by cultural and community norms</a:t>
          </a:r>
          <a:endParaRPr lang="en-AS" sz="2400" b="1" kern="1200" dirty="0">
            <a:solidFill>
              <a:schemeClr val="bg1">
                <a:lumMod val="95000"/>
              </a:schemeClr>
            </a:solidFill>
            <a:latin typeface="Arial" panose="020B0604020202020204" pitchFamily="34" charset="0"/>
            <a:cs typeface="Arial" panose="020B0604020202020204" pitchFamily="34" charset="0"/>
          </a:endParaRPr>
        </a:p>
      </dsp:txBody>
      <dsp:txXfrm>
        <a:off x="1102984" y="2162673"/>
        <a:ext cx="5766235" cy="1080757"/>
      </dsp:txXfrm>
    </dsp:sp>
    <dsp:sp modelId="{83219E1F-54E5-4B41-82FC-420E52F50AFD}">
      <dsp:nvSpPr>
        <dsp:cNvPr id="0" name=""/>
        <dsp:cNvSpPr/>
      </dsp:nvSpPr>
      <dsp:spPr>
        <a:xfrm>
          <a:off x="562605" y="3243430"/>
          <a:ext cx="1080757" cy="1080757"/>
        </a:xfrm>
        <a:prstGeom prst="ellipse">
          <a:avLst/>
        </a:prstGeom>
        <a:solidFill>
          <a:schemeClr val="accent2">
            <a:alpha val="50000"/>
            <a:hueOff val="3866169"/>
            <a:satOff val="-11096"/>
            <a:lumOff val="-1776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E688FB1E-B8A2-43A9-BEAB-848A5E962CAD}">
      <dsp:nvSpPr>
        <dsp:cNvPr id="0" name=""/>
        <dsp:cNvSpPr/>
      </dsp:nvSpPr>
      <dsp:spPr>
        <a:xfrm>
          <a:off x="1102984" y="3243430"/>
          <a:ext cx="5766235" cy="1080757"/>
        </a:xfrm>
        <a:prstGeom prst="rect">
          <a:avLst/>
        </a:prstGeom>
        <a:solidFill>
          <a:srgbClr val="AC545B"/>
        </a:solidFill>
        <a:ln w="28575">
          <a:solidFill>
            <a:schemeClr val="bg1"/>
          </a:solidFill>
        </a:ln>
        <a:effectLst/>
      </dsp:spPr>
      <dsp:style>
        <a:lnRef idx="0">
          <a:scrgbClr r="0" g="0" b="0"/>
        </a:lnRef>
        <a:fillRef idx="0">
          <a:scrgbClr r="0" g="0" b="0"/>
        </a:fillRef>
        <a:effectRef idx="0">
          <a:scrgbClr r="0" g="0" b="0"/>
        </a:effectRef>
        <a:fontRef idx="minor"/>
      </dsp:style>
      <dsp:txBody>
        <a:bodyPr spcFirstLastPara="0" vert="horz" wrap="square" lIns="0" tIns="72000" rIns="14400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bg1">
                  <a:lumMod val="95000"/>
                </a:schemeClr>
              </a:solidFill>
              <a:latin typeface="Arial" panose="020B0604020202020204" pitchFamily="34" charset="0"/>
              <a:cs typeface="Arial" panose="020B0604020202020204" pitchFamily="34" charset="0"/>
            </a:rPr>
            <a:t>To earn trust, research must be visible, accessible and accountable</a:t>
          </a:r>
          <a:endParaRPr lang="en-AS" sz="2400" b="1" kern="1200" dirty="0">
            <a:solidFill>
              <a:schemeClr val="bg1">
                <a:lumMod val="95000"/>
              </a:schemeClr>
            </a:solidFill>
            <a:latin typeface="Arial" panose="020B0604020202020204" pitchFamily="34" charset="0"/>
            <a:cs typeface="Arial" panose="020B0604020202020204" pitchFamily="34" charset="0"/>
          </a:endParaRPr>
        </a:p>
      </dsp:txBody>
      <dsp:txXfrm>
        <a:off x="1102984" y="3243430"/>
        <a:ext cx="5766235" cy="1080757"/>
      </dsp:txXfrm>
    </dsp:sp>
    <dsp:sp modelId="{F0CFA9C9-A12D-4049-9A92-66CEA8C8DB8A}">
      <dsp:nvSpPr>
        <dsp:cNvPr id="0" name=""/>
        <dsp:cNvSpPr/>
      </dsp:nvSpPr>
      <dsp:spPr>
        <a:xfrm>
          <a:off x="562605" y="4324187"/>
          <a:ext cx="1080757" cy="1080757"/>
        </a:xfrm>
        <a:prstGeom prst="ellipse">
          <a:avLst/>
        </a:prstGeom>
        <a:solidFill>
          <a:schemeClr val="accent2">
            <a:alpha val="50000"/>
            <a:hueOff val="5154891"/>
            <a:satOff val="-14794"/>
            <a:lumOff val="-2368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140C109A-C0B6-4962-9482-124C32F9EAF6}">
      <dsp:nvSpPr>
        <dsp:cNvPr id="0" name=""/>
        <dsp:cNvSpPr/>
      </dsp:nvSpPr>
      <dsp:spPr>
        <a:xfrm>
          <a:off x="1102984" y="4324187"/>
          <a:ext cx="5766235" cy="1080757"/>
        </a:xfrm>
        <a:prstGeom prst="rect">
          <a:avLst/>
        </a:prstGeom>
        <a:solidFill>
          <a:srgbClr val="9A5B5C"/>
        </a:solidFill>
        <a:ln w="28575">
          <a:solidFill>
            <a:schemeClr val="bg1"/>
          </a:solidFill>
        </a:ln>
        <a:effectLst/>
      </dsp:spPr>
      <dsp:style>
        <a:lnRef idx="0">
          <a:scrgbClr r="0" g="0" b="0"/>
        </a:lnRef>
        <a:fillRef idx="0">
          <a:scrgbClr r="0" g="0" b="0"/>
        </a:fillRef>
        <a:effectRef idx="0">
          <a:scrgbClr r="0" g="0" b="0"/>
        </a:effectRef>
        <a:fontRef idx="minor"/>
      </dsp:style>
      <dsp:txBody>
        <a:bodyPr spcFirstLastPara="0" vert="horz" wrap="square" lIns="0" tIns="72000" rIns="14400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bg1">
                  <a:lumMod val="95000"/>
                </a:schemeClr>
              </a:solidFill>
              <a:latin typeface="Arial" panose="020B0604020202020204" pitchFamily="34" charset="0"/>
              <a:cs typeface="Arial" panose="020B0604020202020204" pitchFamily="34" charset="0"/>
            </a:rPr>
            <a:t>There are many opportunities to talk about health and research</a:t>
          </a:r>
          <a:endParaRPr lang="en-AS" sz="2400" b="1" kern="1200" dirty="0">
            <a:solidFill>
              <a:schemeClr val="bg1">
                <a:lumMod val="95000"/>
              </a:schemeClr>
            </a:solidFill>
            <a:latin typeface="Arial" panose="020B0604020202020204" pitchFamily="34" charset="0"/>
            <a:cs typeface="Arial" panose="020B0604020202020204" pitchFamily="34" charset="0"/>
          </a:endParaRPr>
        </a:p>
      </dsp:txBody>
      <dsp:txXfrm>
        <a:off x="1102984" y="4324187"/>
        <a:ext cx="5766235" cy="1080757"/>
      </dsp:txXfrm>
    </dsp:sp>
    <dsp:sp modelId="{77FBEA7C-DFBA-4837-918D-4D08F9F40FC8}">
      <dsp:nvSpPr>
        <dsp:cNvPr id="0" name=""/>
        <dsp:cNvSpPr/>
      </dsp:nvSpPr>
      <dsp:spPr>
        <a:xfrm>
          <a:off x="562605" y="5404944"/>
          <a:ext cx="1080757" cy="1080757"/>
        </a:xfrm>
        <a:prstGeom prst="ellipse">
          <a:avLst/>
        </a:prstGeom>
        <a:solidFill>
          <a:schemeClr val="accent2">
            <a:alpha val="50000"/>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6D6FA629-1777-478A-A8C1-B0FBED145C6E}">
      <dsp:nvSpPr>
        <dsp:cNvPr id="0" name=""/>
        <dsp:cNvSpPr/>
      </dsp:nvSpPr>
      <dsp:spPr>
        <a:xfrm>
          <a:off x="1102984" y="5404944"/>
          <a:ext cx="5766235" cy="1080757"/>
        </a:xfrm>
        <a:prstGeom prst="rect">
          <a:avLst/>
        </a:prstGeom>
        <a:solidFill>
          <a:srgbClr val="8C5748"/>
        </a:solidFill>
        <a:ln w="28575">
          <a:solidFill>
            <a:schemeClr val="bg1"/>
          </a:solidFill>
        </a:ln>
        <a:effectLst/>
      </dsp:spPr>
      <dsp:style>
        <a:lnRef idx="0">
          <a:scrgbClr r="0" g="0" b="0"/>
        </a:lnRef>
        <a:fillRef idx="0">
          <a:scrgbClr r="0" g="0" b="0"/>
        </a:fillRef>
        <a:effectRef idx="0">
          <a:scrgbClr r="0" g="0" b="0"/>
        </a:effectRef>
        <a:fontRef idx="minor"/>
      </dsp:style>
      <dsp:txBody>
        <a:bodyPr spcFirstLastPara="0" vert="horz" wrap="square" lIns="0" tIns="72000" rIns="14400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bg1">
                  <a:lumMod val="95000"/>
                </a:schemeClr>
              </a:solidFill>
              <a:latin typeface="Arial" panose="020B0604020202020204" pitchFamily="34" charset="0"/>
              <a:cs typeface="Arial" panose="020B0604020202020204" pitchFamily="34" charset="0"/>
            </a:rPr>
            <a:t>Stakeholders are needed to reach different settings and guide dialogue</a:t>
          </a:r>
          <a:endParaRPr lang="en-AS" sz="2400" b="1" kern="1200" dirty="0">
            <a:solidFill>
              <a:schemeClr val="bg1">
                <a:lumMod val="95000"/>
              </a:schemeClr>
            </a:solidFill>
            <a:latin typeface="Arial" panose="020B0604020202020204" pitchFamily="34" charset="0"/>
            <a:cs typeface="Arial" panose="020B0604020202020204" pitchFamily="34" charset="0"/>
          </a:endParaRPr>
        </a:p>
      </dsp:txBody>
      <dsp:txXfrm>
        <a:off x="1102984" y="5404944"/>
        <a:ext cx="5766235" cy="10807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36555A-DA5B-461D-ADB3-3862BB862A6E}">
      <dsp:nvSpPr>
        <dsp:cNvPr id="0" name=""/>
        <dsp:cNvSpPr/>
      </dsp:nvSpPr>
      <dsp:spPr>
        <a:xfrm>
          <a:off x="3063536" y="1360562"/>
          <a:ext cx="1742973" cy="1743187"/>
        </a:xfrm>
        <a:prstGeom prst="ellipse">
          <a:avLst/>
        </a:prstGeom>
        <a:solidFill>
          <a:schemeClr val="accent4">
            <a:alpha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C71C23EE-0C18-4B75-B627-60B759B15B81}">
      <dsp:nvSpPr>
        <dsp:cNvPr id="0" name=""/>
        <dsp:cNvSpPr/>
      </dsp:nvSpPr>
      <dsp:spPr>
        <a:xfrm>
          <a:off x="2936444" y="0"/>
          <a:ext cx="1997157" cy="106878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n-US" sz="2100" b="1" kern="1200" dirty="0">
              <a:latin typeface="Arial" panose="020B0604020202020204" pitchFamily="34" charset="0"/>
              <a:cs typeface="Arial" panose="020B0604020202020204" pitchFamily="34" charset="0"/>
            </a:rPr>
            <a:t>Support Organizations, </a:t>
          </a:r>
          <a:endParaRPr lang="en-AS" sz="2100" b="1" kern="1200" dirty="0">
            <a:latin typeface="Arial" panose="020B0604020202020204" pitchFamily="34" charset="0"/>
            <a:cs typeface="Arial" panose="020B0604020202020204" pitchFamily="34" charset="0"/>
          </a:endParaRPr>
        </a:p>
      </dsp:txBody>
      <dsp:txXfrm>
        <a:off x="2936444" y="0"/>
        <a:ext cx="1997157" cy="1068784"/>
      </dsp:txXfrm>
    </dsp:sp>
    <dsp:sp modelId="{2D1823A3-A384-4A63-AC9B-45B9C882136E}">
      <dsp:nvSpPr>
        <dsp:cNvPr id="0" name=""/>
        <dsp:cNvSpPr/>
      </dsp:nvSpPr>
      <dsp:spPr>
        <a:xfrm>
          <a:off x="3574808" y="1606382"/>
          <a:ext cx="1742973" cy="1743187"/>
        </a:xfrm>
        <a:prstGeom prst="ellipse">
          <a:avLst/>
        </a:prstGeom>
        <a:solidFill>
          <a:schemeClr val="accent4">
            <a:alpha val="50000"/>
            <a:hueOff val="1099990"/>
            <a:satOff val="-4867"/>
            <a:lumOff val="-81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E0139BFD-88E6-4A0D-A602-88F9FE2CB3F7}">
      <dsp:nvSpPr>
        <dsp:cNvPr id="0" name=""/>
        <dsp:cNvSpPr/>
      </dsp:nvSpPr>
      <dsp:spPr>
        <a:xfrm>
          <a:off x="5532748" y="1015345"/>
          <a:ext cx="1888221" cy="117566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n-US" sz="2100" b="1" kern="1200" dirty="0">
              <a:latin typeface="Arial" panose="020B0604020202020204" pitchFamily="34" charset="0"/>
              <a:cs typeface="Arial" panose="020B0604020202020204" pitchFamily="34" charset="0"/>
            </a:rPr>
            <a:t>Faith-Based Organizations</a:t>
          </a:r>
          <a:endParaRPr lang="en-AS" sz="2100" b="1" kern="1200" dirty="0">
            <a:latin typeface="Arial" panose="020B0604020202020204" pitchFamily="34" charset="0"/>
            <a:cs typeface="Arial" panose="020B0604020202020204" pitchFamily="34" charset="0"/>
          </a:endParaRPr>
        </a:p>
      </dsp:txBody>
      <dsp:txXfrm>
        <a:off x="5532748" y="1015345"/>
        <a:ext cx="1888221" cy="1175662"/>
      </dsp:txXfrm>
    </dsp:sp>
    <dsp:sp modelId="{899846C2-C325-4F3D-AE5A-C0A807179E7E}">
      <dsp:nvSpPr>
        <dsp:cNvPr id="0" name=""/>
        <dsp:cNvSpPr/>
      </dsp:nvSpPr>
      <dsp:spPr>
        <a:xfrm>
          <a:off x="3700447" y="2159478"/>
          <a:ext cx="1742973" cy="1743187"/>
        </a:xfrm>
        <a:prstGeom prst="ellipse">
          <a:avLst/>
        </a:prstGeom>
        <a:solidFill>
          <a:schemeClr val="accent4">
            <a:alpha val="50000"/>
            <a:hueOff val="2199979"/>
            <a:satOff val="-9734"/>
            <a:lumOff val="-163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FDFE42DD-7506-4490-9185-0E34388831A0}">
      <dsp:nvSpPr>
        <dsp:cNvPr id="0" name=""/>
        <dsp:cNvSpPr/>
      </dsp:nvSpPr>
      <dsp:spPr>
        <a:xfrm>
          <a:off x="5714308" y="2511643"/>
          <a:ext cx="1851909" cy="125582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n-US" sz="2100" b="1" kern="1200" dirty="0">
              <a:latin typeface="Arial" panose="020B0604020202020204" pitchFamily="34" charset="0"/>
              <a:cs typeface="Arial" panose="020B0604020202020204" pitchFamily="34" charset="0"/>
            </a:rPr>
            <a:t>Primary Care Clinics</a:t>
          </a:r>
          <a:endParaRPr lang="en-AS" sz="2100" b="1" kern="1200" dirty="0">
            <a:latin typeface="Arial" panose="020B0604020202020204" pitchFamily="34" charset="0"/>
            <a:cs typeface="Arial" panose="020B0604020202020204" pitchFamily="34" charset="0"/>
          </a:endParaRPr>
        </a:p>
      </dsp:txBody>
      <dsp:txXfrm>
        <a:off x="5714308" y="2511643"/>
        <a:ext cx="1851909" cy="1255821"/>
      </dsp:txXfrm>
    </dsp:sp>
    <dsp:sp modelId="{527908E3-9A9F-49D4-8859-87E1D4D589D0}">
      <dsp:nvSpPr>
        <dsp:cNvPr id="0" name=""/>
        <dsp:cNvSpPr/>
      </dsp:nvSpPr>
      <dsp:spPr>
        <a:xfrm>
          <a:off x="3346769" y="2603024"/>
          <a:ext cx="1742973" cy="1743187"/>
        </a:xfrm>
        <a:prstGeom prst="ellipse">
          <a:avLst/>
        </a:prstGeom>
        <a:solidFill>
          <a:schemeClr val="accent4">
            <a:alpha val="50000"/>
            <a:hueOff val="3299968"/>
            <a:satOff val="-14601"/>
            <a:lumOff val="-245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54FCCBF1-DBEB-49AA-BF69-206604A4E358}">
      <dsp:nvSpPr>
        <dsp:cNvPr id="0" name=""/>
        <dsp:cNvSpPr/>
      </dsp:nvSpPr>
      <dsp:spPr>
        <a:xfrm>
          <a:off x="4915445" y="4194978"/>
          <a:ext cx="1997157" cy="1148943"/>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n-US" sz="2100" b="1" kern="1200">
              <a:latin typeface="Arial" panose="020B0604020202020204" pitchFamily="34" charset="0"/>
              <a:cs typeface="Arial" panose="020B0604020202020204" pitchFamily="34" charset="0"/>
            </a:rPr>
            <a:t>Schools</a:t>
          </a:r>
          <a:endParaRPr lang="en-AS" sz="2100" b="1" kern="1200">
            <a:latin typeface="Arial" panose="020B0604020202020204" pitchFamily="34" charset="0"/>
            <a:cs typeface="Arial" panose="020B0604020202020204" pitchFamily="34" charset="0"/>
          </a:endParaRPr>
        </a:p>
      </dsp:txBody>
      <dsp:txXfrm>
        <a:off x="4915445" y="4194978"/>
        <a:ext cx="1997157" cy="1148943"/>
      </dsp:txXfrm>
    </dsp:sp>
    <dsp:sp modelId="{10128653-313C-4E53-BF35-A5204032902E}">
      <dsp:nvSpPr>
        <dsp:cNvPr id="0" name=""/>
        <dsp:cNvSpPr/>
      </dsp:nvSpPr>
      <dsp:spPr>
        <a:xfrm>
          <a:off x="2780302" y="2603024"/>
          <a:ext cx="1742973" cy="1743187"/>
        </a:xfrm>
        <a:prstGeom prst="ellipse">
          <a:avLst/>
        </a:prstGeom>
        <a:solidFill>
          <a:schemeClr val="accent4">
            <a:alpha val="50000"/>
            <a:hueOff val="4399958"/>
            <a:satOff val="-19468"/>
            <a:lumOff val="-326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7592567E-8D7E-48DB-B56E-74CB24F6351B}">
      <dsp:nvSpPr>
        <dsp:cNvPr id="0" name=""/>
        <dsp:cNvSpPr/>
      </dsp:nvSpPr>
      <dsp:spPr>
        <a:xfrm>
          <a:off x="957443" y="4194978"/>
          <a:ext cx="1997157" cy="1148943"/>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n-US" sz="2100" b="1" kern="1200" dirty="0">
              <a:latin typeface="Arial" panose="020B0604020202020204" pitchFamily="34" charset="0"/>
              <a:cs typeface="Arial" panose="020B0604020202020204" pitchFamily="34" charset="0"/>
            </a:rPr>
            <a:t>Arts and  Cultural Organizations</a:t>
          </a:r>
          <a:endParaRPr lang="en-AS" sz="2100" b="1" kern="1200" dirty="0">
            <a:latin typeface="Arial" panose="020B0604020202020204" pitchFamily="34" charset="0"/>
            <a:cs typeface="Arial" panose="020B0604020202020204" pitchFamily="34" charset="0"/>
          </a:endParaRPr>
        </a:p>
      </dsp:txBody>
      <dsp:txXfrm>
        <a:off x="957443" y="4194978"/>
        <a:ext cx="1997157" cy="1148943"/>
      </dsp:txXfrm>
    </dsp:sp>
    <dsp:sp modelId="{B8D0FAC0-5F9C-4514-97B3-B5AA171B4B94}">
      <dsp:nvSpPr>
        <dsp:cNvPr id="0" name=""/>
        <dsp:cNvSpPr/>
      </dsp:nvSpPr>
      <dsp:spPr>
        <a:xfrm>
          <a:off x="2426624" y="2159478"/>
          <a:ext cx="1742973" cy="1743187"/>
        </a:xfrm>
        <a:prstGeom prst="ellipse">
          <a:avLst/>
        </a:prstGeom>
        <a:solidFill>
          <a:schemeClr val="accent4">
            <a:alpha val="50000"/>
            <a:hueOff val="5499947"/>
            <a:satOff val="-24335"/>
            <a:lumOff val="-408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638775EC-1D0E-4CB4-805D-B53CAFF37DEE}">
      <dsp:nvSpPr>
        <dsp:cNvPr id="0" name=""/>
        <dsp:cNvSpPr/>
      </dsp:nvSpPr>
      <dsp:spPr>
        <a:xfrm>
          <a:off x="303828" y="2511643"/>
          <a:ext cx="1851909" cy="125582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n-US" sz="2100" b="1" kern="1200" dirty="0">
              <a:latin typeface="Arial" panose="020B0604020202020204" pitchFamily="34" charset="0"/>
              <a:cs typeface="Arial" panose="020B0604020202020204" pitchFamily="34" charset="0"/>
            </a:rPr>
            <a:t>Neighborhood and Housing Associations</a:t>
          </a:r>
          <a:endParaRPr lang="en-AS" sz="2100" b="1" kern="1200" dirty="0">
            <a:latin typeface="Arial" panose="020B0604020202020204" pitchFamily="34" charset="0"/>
            <a:cs typeface="Arial" panose="020B0604020202020204" pitchFamily="34" charset="0"/>
          </a:endParaRPr>
        </a:p>
      </dsp:txBody>
      <dsp:txXfrm>
        <a:off x="303828" y="2511643"/>
        <a:ext cx="1851909" cy="1255821"/>
      </dsp:txXfrm>
    </dsp:sp>
    <dsp:sp modelId="{03657533-6CA5-4967-8080-64E4CF5A1A27}">
      <dsp:nvSpPr>
        <dsp:cNvPr id="0" name=""/>
        <dsp:cNvSpPr/>
      </dsp:nvSpPr>
      <dsp:spPr>
        <a:xfrm>
          <a:off x="2552263" y="1606382"/>
          <a:ext cx="1742973" cy="1743187"/>
        </a:xfrm>
        <a:prstGeom prst="ellipse">
          <a:avLst/>
        </a:prstGeom>
        <a:solidFill>
          <a:schemeClr val="accent4">
            <a:alpha val="50000"/>
            <a:hueOff val="6599937"/>
            <a:satOff val="-29202"/>
            <a:lumOff val="-490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09C02EE6-949B-4435-9E3A-73784A22F44C}">
      <dsp:nvSpPr>
        <dsp:cNvPr id="0" name=""/>
        <dsp:cNvSpPr/>
      </dsp:nvSpPr>
      <dsp:spPr>
        <a:xfrm>
          <a:off x="449075" y="1015345"/>
          <a:ext cx="1888221" cy="117566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n-US" sz="2100" b="1" kern="1200" dirty="0">
              <a:latin typeface="Arial" panose="020B0604020202020204" pitchFamily="34" charset="0"/>
              <a:cs typeface="Arial" panose="020B0604020202020204" pitchFamily="34" charset="0"/>
            </a:rPr>
            <a:t>Community Centers</a:t>
          </a:r>
          <a:endParaRPr lang="en-AS" sz="2100" b="1" kern="1200" dirty="0">
            <a:latin typeface="Arial" panose="020B0604020202020204" pitchFamily="34" charset="0"/>
            <a:cs typeface="Arial" panose="020B0604020202020204" pitchFamily="34" charset="0"/>
          </a:endParaRPr>
        </a:p>
      </dsp:txBody>
      <dsp:txXfrm>
        <a:off x="449075" y="1015345"/>
        <a:ext cx="1888221" cy="11756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7F954A-546D-401D-BBAD-9E01068A5D86}">
      <dsp:nvSpPr>
        <dsp:cNvPr id="0" name=""/>
        <dsp:cNvSpPr/>
      </dsp:nvSpPr>
      <dsp:spPr>
        <a:xfrm>
          <a:off x="0" y="832054"/>
          <a:ext cx="3612614" cy="2167568"/>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Font typeface="Symbol" panose="05050102010706020507" pitchFamily="18" charset="2"/>
            <a:buNone/>
          </a:pPr>
          <a:r>
            <a:rPr lang="en-US" sz="2500" kern="1200" dirty="0">
              <a:effectLst/>
              <a:latin typeface="Arial" panose="020B0604020202020204" pitchFamily="34" charset="0"/>
              <a:ea typeface="Times New Roman" panose="02020603050405020304" pitchFamily="18" charset="0"/>
              <a:cs typeface="Times New Roman" panose="02020603050405020304" pitchFamily="18" charset="0"/>
            </a:rPr>
            <a:t>Phase 0:  Advocates </a:t>
          </a:r>
          <a:r>
            <a:rPr lang="en-US" sz="2500" kern="1200" dirty="0">
              <a:latin typeface="Arial" panose="020B0604020202020204" pitchFamily="34" charset="0"/>
              <a:ea typeface="Times New Roman" panose="02020603050405020304" pitchFamily="18" charset="0"/>
              <a:cs typeface="Times New Roman" panose="02020603050405020304" pitchFamily="18" charset="0"/>
            </a:rPr>
            <a:t>with academics </a:t>
          </a:r>
          <a:r>
            <a:rPr lang="en-US" sz="2500" kern="1200" dirty="0">
              <a:effectLst/>
              <a:latin typeface="Arial" panose="020B0604020202020204" pitchFamily="34" charset="0"/>
              <a:ea typeface="Times New Roman" panose="02020603050405020304" pitchFamily="18" charset="0"/>
              <a:cs typeface="Times New Roman" panose="02020603050405020304" pitchFamily="18" charset="0"/>
            </a:rPr>
            <a:t>in leadership positions on this project.</a:t>
          </a:r>
          <a:endParaRPr lang="en-AS" sz="2500" kern="1200" dirty="0"/>
        </a:p>
      </dsp:txBody>
      <dsp:txXfrm>
        <a:off x="0" y="832054"/>
        <a:ext cx="3612614" cy="2167568"/>
      </dsp:txXfrm>
    </dsp:sp>
    <dsp:sp modelId="{386BBB08-5858-43E0-A438-049EA33627D9}">
      <dsp:nvSpPr>
        <dsp:cNvPr id="0" name=""/>
        <dsp:cNvSpPr/>
      </dsp:nvSpPr>
      <dsp:spPr>
        <a:xfrm>
          <a:off x="3973875" y="832054"/>
          <a:ext cx="3612614" cy="2167568"/>
        </a:xfrm>
        <a:prstGeom prst="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effectLst/>
              <a:latin typeface="Arial" panose="020B0604020202020204" pitchFamily="34" charset="0"/>
              <a:ea typeface="Times New Roman" panose="02020603050405020304" pitchFamily="18" charset="0"/>
              <a:cs typeface="Times New Roman" panose="02020603050405020304" pitchFamily="18" charset="0"/>
            </a:rPr>
            <a:t>Phase 1:  Feedback through community engagement studios. </a:t>
          </a:r>
        </a:p>
      </dsp:txBody>
      <dsp:txXfrm>
        <a:off x="3973875" y="832054"/>
        <a:ext cx="3612614" cy="2167568"/>
      </dsp:txXfrm>
    </dsp:sp>
    <dsp:sp modelId="{EC02AC1A-4FED-4222-A91D-D4FDA2EC9A95}">
      <dsp:nvSpPr>
        <dsp:cNvPr id="0" name=""/>
        <dsp:cNvSpPr/>
      </dsp:nvSpPr>
      <dsp:spPr>
        <a:xfrm>
          <a:off x="7947750" y="832054"/>
          <a:ext cx="3612614" cy="2167568"/>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effectLst/>
              <a:latin typeface="Arial" panose="020B0604020202020204" pitchFamily="34" charset="0"/>
              <a:ea typeface="Times New Roman" panose="02020603050405020304" pitchFamily="18" charset="0"/>
              <a:cs typeface="Times New Roman" panose="02020603050405020304" pitchFamily="18" charset="0"/>
            </a:rPr>
            <a:t>Phase 2:  CBPR Action Committees focused on: Engagement, Education, Evaluation. </a:t>
          </a:r>
        </a:p>
      </dsp:txBody>
      <dsp:txXfrm>
        <a:off x="7947750" y="832054"/>
        <a:ext cx="3612614" cy="2167568"/>
      </dsp:txXfrm>
    </dsp:sp>
    <dsp:sp modelId="{9E9E53A5-5F3B-4FA9-BE56-14D66343B04A}">
      <dsp:nvSpPr>
        <dsp:cNvPr id="0" name=""/>
        <dsp:cNvSpPr/>
      </dsp:nvSpPr>
      <dsp:spPr>
        <a:xfrm>
          <a:off x="0" y="3360884"/>
          <a:ext cx="3612614" cy="2167568"/>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effectLst/>
              <a:latin typeface="Arial" panose="020B0604020202020204" pitchFamily="34" charset="0"/>
              <a:ea typeface="Times New Roman" panose="02020603050405020304" pitchFamily="18" charset="0"/>
              <a:cs typeface="Times New Roman" panose="02020603050405020304" pitchFamily="18" charset="0"/>
            </a:rPr>
            <a:t>Phase 3:  Outreach workshops with 50+ Community-Based Organizations. </a:t>
          </a:r>
        </a:p>
      </dsp:txBody>
      <dsp:txXfrm>
        <a:off x="0" y="3360884"/>
        <a:ext cx="3612614" cy="2167568"/>
      </dsp:txXfrm>
    </dsp:sp>
    <dsp:sp modelId="{1EEA227C-AE23-4ABD-A667-A537C37B07E6}">
      <dsp:nvSpPr>
        <dsp:cNvPr id="0" name=""/>
        <dsp:cNvSpPr/>
      </dsp:nvSpPr>
      <dsp:spPr>
        <a:xfrm>
          <a:off x="3973875" y="3360884"/>
          <a:ext cx="3612614" cy="2167568"/>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effectLst/>
              <a:latin typeface="Arial" panose="020B0604020202020204" pitchFamily="34" charset="0"/>
              <a:ea typeface="Times New Roman" panose="02020603050405020304" pitchFamily="18" charset="0"/>
              <a:cs typeface="Times New Roman" panose="02020603050405020304" pitchFamily="18" charset="0"/>
            </a:rPr>
            <a:t>Phase 4:  Organizations join </a:t>
          </a:r>
          <a:r>
            <a:rPr lang="en-US" sz="2500" kern="1200" dirty="0">
              <a:latin typeface="Arial" panose="020B0604020202020204" pitchFamily="34" charset="0"/>
              <a:ea typeface="Times New Roman" panose="02020603050405020304" pitchFamily="18" charset="0"/>
              <a:cs typeface="Times New Roman" panose="02020603050405020304" pitchFamily="18" charset="0"/>
            </a:rPr>
            <a:t>DISRUPT as </a:t>
          </a:r>
          <a:r>
            <a:rPr lang="en-US" sz="2500" kern="1200" dirty="0">
              <a:effectLst/>
              <a:latin typeface="Arial" panose="020B0604020202020204" pitchFamily="34" charset="0"/>
              <a:ea typeface="Times New Roman" panose="02020603050405020304" pitchFamily="18" charset="0"/>
              <a:cs typeface="Times New Roman" panose="02020603050405020304" pitchFamily="18" charset="0"/>
            </a:rPr>
            <a:t>Co-Design, Networking, or Information Partners. </a:t>
          </a:r>
        </a:p>
      </dsp:txBody>
      <dsp:txXfrm>
        <a:off x="3973875" y="3360884"/>
        <a:ext cx="3612614" cy="2167568"/>
      </dsp:txXfrm>
    </dsp:sp>
    <dsp:sp modelId="{D2271016-AF46-4B8F-8022-9260E73C63C2}">
      <dsp:nvSpPr>
        <dsp:cNvPr id="0" name=""/>
        <dsp:cNvSpPr/>
      </dsp:nvSpPr>
      <dsp:spPr>
        <a:xfrm>
          <a:off x="7947750" y="3360884"/>
          <a:ext cx="3612614" cy="2167568"/>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50800">
          <a:solidFill>
            <a:srgbClr val="F5B499"/>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0" kern="1200" dirty="0">
              <a:effectLst/>
              <a:latin typeface="Arial" panose="020B0604020202020204" pitchFamily="34" charset="0"/>
              <a:ea typeface="Times New Roman" panose="02020603050405020304" pitchFamily="18" charset="0"/>
              <a:cs typeface="Times New Roman" panose="02020603050405020304" pitchFamily="18" charset="0"/>
            </a:rPr>
            <a:t>Phase 5. Dissemination of co-designed messages:  schools, faith, clinics, cultural, housing, human services</a:t>
          </a:r>
        </a:p>
      </dsp:txBody>
      <dsp:txXfrm>
        <a:off x="7947750" y="3360884"/>
        <a:ext cx="3612614" cy="21675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BBF57D-01F6-4B3E-93E5-79FEEF20B303}">
      <dsp:nvSpPr>
        <dsp:cNvPr id="0" name=""/>
        <dsp:cNvSpPr/>
      </dsp:nvSpPr>
      <dsp:spPr>
        <a:xfrm>
          <a:off x="0" y="47252"/>
          <a:ext cx="11219604" cy="763589"/>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Research is a source of hope, but there is also fear, uncertainty and mistrust.</a:t>
          </a:r>
        </a:p>
      </dsp:txBody>
      <dsp:txXfrm>
        <a:off x="37275" y="84527"/>
        <a:ext cx="11145054" cy="689039"/>
      </dsp:txXfrm>
    </dsp:sp>
    <dsp:sp modelId="{1E1622F5-1446-481D-995B-A1C460BB33AF}">
      <dsp:nvSpPr>
        <dsp:cNvPr id="0" name=""/>
        <dsp:cNvSpPr/>
      </dsp:nvSpPr>
      <dsp:spPr>
        <a:xfrm>
          <a:off x="0" y="810841"/>
          <a:ext cx="11219604" cy="999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6222"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i="1" kern="1200"/>
            <a:t>Will I just be a guinea pigs?</a:t>
          </a:r>
          <a:endParaRPr lang="en-US" sz="1600" kern="1200"/>
        </a:p>
        <a:p>
          <a:pPr marL="171450" lvl="1" indent="-171450" algn="l" defTabSz="711200">
            <a:lnSpc>
              <a:spcPct val="90000"/>
            </a:lnSpc>
            <a:spcBef>
              <a:spcPct val="0"/>
            </a:spcBef>
            <a:spcAft>
              <a:spcPct val="20000"/>
            </a:spcAft>
            <a:buChar char="•"/>
          </a:pPr>
          <a:r>
            <a:rPr lang="en-US" sz="1600" i="1" kern="1200"/>
            <a:t>Would my family member have survived if we had known about trials?</a:t>
          </a:r>
          <a:endParaRPr lang="en-US" sz="1600" kern="1200"/>
        </a:p>
        <a:p>
          <a:pPr marL="171450" lvl="1" indent="-171450" algn="l" defTabSz="711200">
            <a:lnSpc>
              <a:spcPct val="90000"/>
            </a:lnSpc>
            <a:spcBef>
              <a:spcPct val="0"/>
            </a:spcBef>
            <a:spcAft>
              <a:spcPct val="20000"/>
            </a:spcAft>
            <a:buChar char="•"/>
          </a:pPr>
          <a:r>
            <a:rPr lang="en-US" sz="1600" i="1" kern="1200"/>
            <a:t>Why doesn’t research include people like us?</a:t>
          </a:r>
          <a:endParaRPr lang="en-US" sz="1600" kern="1200"/>
        </a:p>
        <a:p>
          <a:pPr marL="171450" lvl="1" indent="-171450" algn="l" defTabSz="711200">
            <a:lnSpc>
              <a:spcPct val="90000"/>
            </a:lnSpc>
            <a:spcBef>
              <a:spcPct val="0"/>
            </a:spcBef>
            <a:spcAft>
              <a:spcPct val="20000"/>
            </a:spcAft>
            <a:buChar char="•"/>
          </a:pPr>
          <a:r>
            <a:rPr lang="en-US" sz="1600" i="1" kern="1200"/>
            <a:t>What have the researchers found out about our community?</a:t>
          </a:r>
          <a:endParaRPr lang="en-US" sz="1600" kern="1200"/>
        </a:p>
      </dsp:txBody>
      <dsp:txXfrm>
        <a:off x="0" y="810841"/>
        <a:ext cx="11219604" cy="999809"/>
      </dsp:txXfrm>
    </dsp:sp>
    <dsp:sp modelId="{B224E3C3-5B7F-44A3-AD70-BD37EA6C3D69}">
      <dsp:nvSpPr>
        <dsp:cNvPr id="0" name=""/>
        <dsp:cNvSpPr/>
      </dsp:nvSpPr>
      <dsp:spPr>
        <a:xfrm>
          <a:off x="0" y="1810651"/>
          <a:ext cx="11219604" cy="763589"/>
        </a:xfrm>
        <a:prstGeom prst="roundRect">
          <a:avLst/>
        </a:prstGeom>
        <a:solidFill>
          <a:schemeClr val="accent2">
            <a:hueOff val="-330843"/>
            <a:satOff val="373"/>
            <a:lumOff val="88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Community program participants’ cultural and social concerns about cancer research are intertwined with their own family histories and lived experiences.</a:t>
          </a:r>
        </a:p>
      </dsp:txBody>
      <dsp:txXfrm>
        <a:off x="37275" y="1847926"/>
        <a:ext cx="11145054" cy="689039"/>
      </dsp:txXfrm>
    </dsp:sp>
    <dsp:sp modelId="{E2497C81-7DC9-4B2A-B48A-817D38536818}">
      <dsp:nvSpPr>
        <dsp:cNvPr id="0" name=""/>
        <dsp:cNvSpPr/>
      </dsp:nvSpPr>
      <dsp:spPr>
        <a:xfrm>
          <a:off x="0" y="2634721"/>
          <a:ext cx="11219604" cy="763589"/>
        </a:xfrm>
        <a:prstGeom prst="roundRect">
          <a:avLst/>
        </a:prstGeom>
        <a:solidFill>
          <a:schemeClr val="accent2">
            <a:hueOff val="-661686"/>
            <a:satOff val="746"/>
            <a:lumOff val="176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People may be distressed and even traumatized by cancer. Raising this topic has required us to make spiritual and mental health resources available,</a:t>
          </a:r>
        </a:p>
      </dsp:txBody>
      <dsp:txXfrm>
        <a:off x="37275" y="2671996"/>
        <a:ext cx="11145054" cy="689039"/>
      </dsp:txXfrm>
    </dsp:sp>
    <dsp:sp modelId="{39AA53A3-9C65-49D7-9ABD-A7ED68C542A8}">
      <dsp:nvSpPr>
        <dsp:cNvPr id="0" name=""/>
        <dsp:cNvSpPr/>
      </dsp:nvSpPr>
      <dsp:spPr>
        <a:xfrm>
          <a:off x="0" y="3458790"/>
          <a:ext cx="11219604" cy="763589"/>
        </a:xfrm>
        <a:prstGeom prst="roundRect">
          <a:avLst/>
        </a:prstGeom>
        <a:solidFill>
          <a:schemeClr val="accent2">
            <a:hueOff val="-992530"/>
            <a:satOff val="1119"/>
            <a:lumOff val="264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DISRUPT programs often provide time for participants to share their stories about the impact of cancer and research on themselves and their families</a:t>
          </a:r>
        </a:p>
      </dsp:txBody>
      <dsp:txXfrm>
        <a:off x="37275" y="3496065"/>
        <a:ext cx="11145054" cy="689039"/>
      </dsp:txXfrm>
    </dsp:sp>
    <dsp:sp modelId="{51C62272-14B9-42C5-8D71-7DE8C0F0FFF5}">
      <dsp:nvSpPr>
        <dsp:cNvPr id="0" name=""/>
        <dsp:cNvSpPr/>
      </dsp:nvSpPr>
      <dsp:spPr>
        <a:xfrm>
          <a:off x="0" y="4282860"/>
          <a:ext cx="11219604" cy="763589"/>
        </a:xfrm>
        <a:prstGeom prst="roundRect">
          <a:avLst/>
        </a:prstGeom>
        <a:solidFill>
          <a:schemeClr val="accent2">
            <a:hueOff val="-1323373"/>
            <a:satOff val="1492"/>
            <a:lumOff val="35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Co-designed projects can empower participants through knowledge, shared experiences, collective action, and spiritual connection</a:t>
          </a:r>
        </a:p>
      </dsp:txBody>
      <dsp:txXfrm>
        <a:off x="37275" y="4320135"/>
        <a:ext cx="11145054" cy="6890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9332DF-BD59-448E-BA67-55E541A47A3A}">
      <dsp:nvSpPr>
        <dsp:cNvPr id="0" name=""/>
        <dsp:cNvSpPr/>
      </dsp:nvSpPr>
      <dsp:spPr>
        <a:xfrm>
          <a:off x="708480" y="0"/>
          <a:ext cx="8029448" cy="5418667"/>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BF003B-6D3A-4F8E-A79D-BF5CCE8E705F}">
      <dsp:nvSpPr>
        <dsp:cNvPr id="0" name=""/>
        <dsp:cNvSpPr/>
      </dsp:nvSpPr>
      <dsp:spPr>
        <a:xfrm>
          <a:off x="4727" y="1625600"/>
          <a:ext cx="2273964" cy="2167466"/>
        </a:xfrm>
        <a:prstGeom prst="round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latin typeface="Arial" panose="020B0604020202020204" pitchFamily="34" charset="0"/>
              <a:cs typeface="Arial" panose="020B0604020202020204" pitchFamily="34" charset="0"/>
            </a:rPr>
            <a:t>Sustaining Individual Projects</a:t>
          </a:r>
        </a:p>
      </dsp:txBody>
      <dsp:txXfrm>
        <a:off x="110534" y="1731407"/>
        <a:ext cx="2062350" cy="1955852"/>
      </dsp:txXfrm>
    </dsp:sp>
    <dsp:sp modelId="{66962185-92E2-482E-B266-D50DC1075178}">
      <dsp:nvSpPr>
        <dsp:cNvPr id="0" name=""/>
        <dsp:cNvSpPr/>
      </dsp:nvSpPr>
      <dsp:spPr>
        <a:xfrm>
          <a:off x="2392390" y="1625600"/>
          <a:ext cx="2273964" cy="2167466"/>
        </a:xfrm>
        <a:prstGeom prst="round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latin typeface="Arial" panose="020B0604020202020204" pitchFamily="34" charset="0"/>
              <a:cs typeface="Arial" panose="020B0604020202020204" pitchFamily="34" charset="0"/>
            </a:rPr>
            <a:t>Integrating Lessons Learned at Cancer Centers</a:t>
          </a:r>
        </a:p>
      </dsp:txBody>
      <dsp:txXfrm>
        <a:off x="2498197" y="1731407"/>
        <a:ext cx="2062350" cy="1955852"/>
      </dsp:txXfrm>
    </dsp:sp>
    <dsp:sp modelId="{5F34379D-CEF9-4655-8291-5C8C28BFA101}">
      <dsp:nvSpPr>
        <dsp:cNvPr id="0" name=""/>
        <dsp:cNvSpPr/>
      </dsp:nvSpPr>
      <dsp:spPr>
        <a:xfrm>
          <a:off x="4780054" y="1625600"/>
          <a:ext cx="2273964" cy="2167466"/>
        </a:xfrm>
        <a:prstGeom prst="round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latin typeface="Arial" panose="020B0604020202020204" pitchFamily="34" charset="0"/>
              <a:cs typeface="Arial" panose="020B0604020202020204" pitchFamily="34" charset="0"/>
            </a:rPr>
            <a:t>Disseminating to New Communities and Settings</a:t>
          </a:r>
        </a:p>
      </dsp:txBody>
      <dsp:txXfrm>
        <a:off x="4885861" y="1731407"/>
        <a:ext cx="2062350" cy="1955852"/>
      </dsp:txXfrm>
    </dsp:sp>
    <dsp:sp modelId="{001DD177-2C83-4839-96A4-46D658C4DAC4}">
      <dsp:nvSpPr>
        <dsp:cNvPr id="0" name=""/>
        <dsp:cNvSpPr/>
      </dsp:nvSpPr>
      <dsp:spPr>
        <a:xfrm>
          <a:off x="7167717" y="1625600"/>
          <a:ext cx="2273964" cy="2167466"/>
        </a:xfrm>
        <a:prstGeom prst="round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latin typeface="Arial" panose="020B0604020202020204" pitchFamily="34" charset="0"/>
              <a:cs typeface="Arial" panose="020B0604020202020204" pitchFamily="34" charset="0"/>
            </a:rPr>
            <a:t>Adapting  and Extending  to Other Challenges</a:t>
          </a:r>
        </a:p>
      </dsp:txBody>
      <dsp:txXfrm>
        <a:off x="7273524" y="1731407"/>
        <a:ext cx="2062350" cy="1955852"/>
      </dsp:txXfrm>
    </dsp:sp>
  </dsp:spTree>
</dsp:drawing>
</file>

<file path=ppt/diagrams/layout1.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20T17:29:01.11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066475-6EE2-476D-8C45-5B156DAF3DF9}" type="datetimeFigureOut">
              <a:rPr lang="en-US" smtClean="0"/>
              <a:t>6/19/2025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16D9F8-4A08-4885-8391-B51E1495AA67}" type="slidenum">
              <a:rPr lang="en-US" smtClean="0"/>
              <a:t>‹#›</a:t>
            </a:fld>
            <a:endParaRPr lang="en-US"/>
          </a:p>
        </p:txBody>
      </p:sp>
    </p:spTree>
    <p:extLst>
      <p:ext uri="{BB962C8B-B14F-4D97-AF65-F5344CB8AC3E}">
        <p14:creationId xmlns:p14="http://schemas.microsoft.com/office/powerpoint/2010/main" val="2350093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Karen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94B695-4959-034C-8CA3-8676768617D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7122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Bruce</a:t>
            </a:r>
          </a:p>
        </p:txBody>
      </p:sp>
      <p:sp>
        <p:nvSpPr>
          <p:cNvPr id="4" name="Slide Number Placeholder 3"/>
          <p:cNvSpPr>
            <a:spLocks noGrp="1"/>
          </p:cNvSpPr>
          <p:nvPr>
            <p:ph type="sldNum"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smtClean="0">
                <a:ln>
                  <a:noFill/>
                </a:ln>
                <a:solidFill>
                  <a:prstClr val="black"/>
                </a:solidFill>
                <a:effectLst/>
                <a:uLnTx/>
                <a:uFillTx/>
                <a:latin typeface="Calibri"/>
                <a:ea typeface="Calibri"/>
                <a:cs typeface="Calibri"/>
                <a:sym typeface="Calibri"/>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640367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09570" rtl="0" eaLnBrk="1" fontAlgn="auto" latinLnBrk="0" hangingPunct="1">
              <a:lnSpc>
                <a:spcPct val="100000"/>
              </a:lnSpc>
              <a:spcBef>
                <a:spcPts val="0"/>
              </a:spcBef>
              <a:spcAft>
                <a:spcPts val="0"/>
              </a:spcAft>
              <a:buClrTx/>
              <a:buSzTx/>
              <a:buFontTx/>
              <a:buNone/>
              <a:tabLst/>
              <a:defRPr/>
            </a:pPr>
            <a:fld id="{3940CBF4-1EFC-3545-B1E3-865B58F85B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0957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0988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know, the goal of Aim1 is to DISRUPT misinformation </a:t>
            </a:r>
            <a:r>
              <a:rPr lang="en-US" dirty="0" err="1"/>
              <a:t>andnegative</a:t>
            </a:r>
            <a:r>
              <a:rPr lang="en-US" dirty="0"/>
              <a:t> attitudes about clinical trials by encouraging new conversations in communities, focused on the importance of representation in research to achieve health equity.</a:t>
            </a:r>
          </a:p>
          <a:p>
            <a:endParaRPr lang="en-US" dirty="0"/>
          </a:p>
          <a:p>
            <a:r>
              <a:rPr lang="en-US" dirty="0"/>
              <a:t>Our work has progressed through these phases, culminating in the dissemination of co-designed strategies in Phase 5.</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C7440D-17F4-418C-B6AB-57B419A098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5122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Throughout the study phases, our research teams has been on a three-year learning curve with our community champions.   After identifying our partners through community studios in Phase 1, our group developed trusts, identified audiences, framed messages, and figured out logistics.  We are </a:t>
            </a:r>
            <a:r>
              <a:rPr lang="en-US" dirty="0" err="1"/>
              <a:t>nowinvolved</a:t>
            </a:r>
            <a:r>
              <a:rPr lang="en-US" dirty="0"/>
              <a:t> in meeting implementation </a:t>
            </a:r>
            <a:r>
              <a:rPr lang="en-US" dirty="0" err="1"/>
              <a:t>challenhges</a:t>
            </a:r>
            <a:r>
              <a:rPr lang="en-US" dirty="0"/>
              <a:t> as we disseminated this work.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C7440D-17F4-418C-B6AB-57B419A098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358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activities in the community continue, as these highlighted numbers show.  We estimate that we have reached over 12,000 people at 27 codesigned events and 64 health fairs. This past fall, we also began screenings of our video,  “Disrupting Cancer: Compassion, Community, Science and Hope” to community audiences.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25FA63-459E-FD41-A8AE-ECF7255AEB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5598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evaluation of our programs’ impact uses on-line surveys.  Survey participants have been recruited in numerous different </a:t>
            </a:r>
            <a:r>
              <a:rPr lang="en-US" dirty="0" err="1"/>
              <a:t>sentings</a:t>
            </a:r>
            <a:r>
              <a:rPr lang="en-US" dirty="0"/>
              <a:t>, completing </a:t>
            </a:r>
            <a:r>
              <a:rPr lang="en-US" dirty="0" err="1"/>
              <a:t>surbeys</a:t>
            </a:r>
            <a:r>
              <a:rPr lang="en-US" dirty="0"/>
              <a:t> prior to events DISRUPT programs, some time after participating a program, or at community health fair tables and similar venues.   </a:t>
            </a:r>
          </a:p>
          <a:p>
            <a:endParaRPr lang="en-US" dirty="0"/>
          </a:p>
          <a:p>
            <a:r>
              <a:rPr lang="en-US" dirty="0"/>
              <a:t>This provides a very informative quasi-experimental design to determine the impact of DISRUPT by allowing us to consider differences in intention to participate and in actual exposure to messaging. </a:t>
            </a:r>
          </a:p>
          <a:p>
            <a:endParaRPr lang="en-US" dirty="0"/>
          </a:p>
          <a:p>
            <a:r>
              <a:rPr lang="en-US" dirty="0"/>
              <a:t>As this table shows, the three groups differed on a number of characteristics, such as age, sex, race/ethnicity, education and employment.  These variables were controlled prior to testing for group differences related to DISRUPT.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C7440D-17F4-418C-B6AB-57B419A098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3190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Interestingly, our analysis also showed that the Pre-DISRUPT group reported having more frequent conversations about racial injustice in the health care system.  This was not evident in the post-Event group.  This might be take to suggest that DISRUPT programs changed these conversations as well.  </a:t>
            </a:r>
          </a:p>
          <a:p>
            <a:endParaRPr lang="en-US" dirty="0"/>
          </a:p>
          <a:p>
            <a:r>
              <a:rPr lang="en-US" dirty="0"/>
              <a:t>To examine this, we looked at group differences in the relative frequency of talking about the importance of research versus discussion of racial injustice.   In the pre-event group, discussion of racial injustice was significantly more frequent than discussions about he importance of research.   This difference was also evident in the Tabling group, although discussions of both topics were less frequent.  In the post-event group, frequency of the two types of conversations were equal.   </a:t>
            </a:r>
          </a:p>
          <a:p>
            <a:endParaRPr lang="en-US" dirty="0"/>
          </a:p>
          <a:p>
            <a:r>
              <a:rPr lang="en-US" dirty="0"/>
              <a:t>This finding is consistent with the goal of starting a new conversation in communities.  Although discussion of the negative history about research and health care is not suppressed, it is balanced by an emphasis on the reasons why representation in research matters.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C7440D-17F4-418C-B6AB-57B419A098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71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better resolution.</a:t>
            </a:r>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F869E4D-8FA4-4985-A47C-1F411560F34B}" type="slidenum">
              <a:rPr kumimoji="0" lang="en-US" altLang="en-US" sz="1200" b="0" i="0" u="none" strike="noStrike" kern="1200" cap="none" spc="0" normalizeH="0" baseline="0" noProof="0" smtClean="0">
                <a:ln>
                  <a:noFill/>
                </a:ln>
                <a:solidFill>
                  <a:srgbClr val="000000"/>
                </a:solidFill>
                <a:effectLst/>
                <a:uLnTx/>
                <a:uFillTx/>
                <a:latin typeface="Arial" charset="0"/>
                <a:ea typeface="ＭＳ Ｐゴシック" pitchFamily="-108"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srgbClr val="000000"/>
              </a:solidFill>
              <a:effectLst/>
              <a:uLnTx/>
              <a:uFillTx/>
              <a:latin typeface="Arial" charset="0"/>
              <a:ea typeface="ＭＳ Ｐゴシック" pitchFamily="-108" charset="-128"/>
              <a:cs typeface="+mn-cs"/>
            </a:endParaRPr>
          </a:p>
        </p:txBody>
      </p:sp>
    </p:spTree>
    <p:extLst>
      <p:ext uri="{BB962C8B-B14F-4D97-AF65-F5344CB8AC3E}">
        <p14:creationId xmlns:p14="http://schemas.microsoft.com/office/powerpoint/2010/main" val="2997222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Master" Target="../slideMasters/slideMaster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 Id="rId4"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 Id="rId4" Type="http://schemas.openxmlformats.org/officeDocument/2006/relationships/image" Target="../media/image3.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 Id="rId4" Type="http://schemas.openxmlformats.org/officeDocument/2006/relationships/image" Target="../media/image3.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 Id="rId4" Type="http://schemas.openxmlformats.org/officeDocument/2006/relationships/image" Target="../media/image3.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 Id="rId4" Type="http://schemas.openxmlformats.org/officeDocument/2006/relationships/image" Target="../media/image3.png"/></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 Id="rId4" Type="http://schemas.openxmlformats.org/officeDocument/2006/relationships/image" Target="../media/image3.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 Id="rId4" Type="http://schemas.openxmlformats.org/officeDocument/2006/relationships/image" Target="../media/image3.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B3502-60A8-CD5C-A9E2-61ABE61866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D9D92FD-7529-5F07-0D69-80704AF9B6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27182E-E418-6FED-0245-A6523EBB3A09}"/>
              </a:ext>
            </a:extLst>
          </p:cNvPr>
          <p:cNvSpPr>
            <a:spLocks noGrp="1"/>
          </p:cNvSpPr>
          <p:nvPr>
            <p:ph type="dt" sz="half" idx="10"/>
          </p:nvPr>
        </p:nvSpPr>
        <p:spPr/>
        <p:txBody>
          <a:bodyPr/>
          <a:lstStyle/>
          <a:p>
            <a:fld id="{F89E68C7-604B-49DC-9C31-03495E6DB120}" type="datetimeFigureOut">
              <a:rPr lang="en-US" smtClean="0"/>
              <a:t>6/19/2025</a:t>
            </a:fld>
            <a:endParaRPr lang="en-US"/>
          </a:p>
        </p:txBody>
      </p:sp>
      <p:sp>
        <p:nvSpPr>
          <p:cNvPr id="5" name="Footer Placeholder 4">
            <a:extLst>
              <a:ext uri="{FF2B5EF4-FFF2-40B4-BE49-F238E27FC236}">
                <a16:creationId xmlns:a16="http://schemas.microsoft.com/office/drawing/2014/main" id="{79F84B72-E837-32F1-357E-3C134CF29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FD4014-2B85-B81C-7910-4C2C86C1DCA6}"/>
              </a:ext>
            </a:extLst>
          </p:cNvPr>
          <p:cNvSpPr>
            <a:spLocks noGrp="1"/>
          </p:cNvSpPr>
          <p:nvPr>
            <p:ph type="sldNum" sz="quarter" idx="12"/>
          </p:nvPr>
        </p:nvSpPr>
        <p:spPr/>
        <p:txBody>
          <a:bodyPr/>
          <a:lstStyle/>
          <a:p>
            <a:fld id="{3643EA39-BFA5-4755-B336-9C2DDA113DC2}" type="slidenum">
              <a:rPr lang="en-US" smtClean="0"/>
              <a:t>‹#›</a:t>
            </a:fld>
            <a:endParaRPr lang="en-US"/>
          </a:p>
        </p:txBody>
      </p:sp>
    </p:spTree>
    <p:extLst>
      <p:ext uri="{BB962C8B-B14F-4D97-AF65-F5344CB8AC3E}">
        <p14:creationId xmlns:p14="http://schemas.microsoft.com/office/powerpoint/2010/main" val="538518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B9529-1A80-4578-2FAB-3EC5A79ED7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24BA30-1944-8BAB-3538-3920B383B3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2109F4-40C6-580F-6365-9D85E0D440FF}"/>
              </a:ext>
            </a:extLst>
          </p:cNvPr>
          <p:cNvSpPr>
            <a:spLocks noGrp="1"/>
          </p:cNvSpPr>
          <p:nvPr>
            <p:ph type="dt" sz="half" idx="10"/>
          </p:nvPr>
        </p:nvSpPr>
        <p:spPr/>
        <p:txBody>
          <a:bodyPr/>
          <a:lstStyle/>
          <a:p>
            <a:fld id="{F89E68C7-604B-49DC-9C31-03495E6DB120}" type="datetimeFigureOut">
              <a:rPr lang="en-US" smtClean="0"/>
              <a:t>6/19/2025</a:t>
            </a:fld>
            <a:endParaRPr lang="en-US"/>
          </a:p>
        </p:txBody>
      </p:sp>
      <p:sp>
        <p:nvSpPr>
          <p:cNvPr id="5" name="Footer Placeholder 4">
            <a:extLst>
              <a:ext uri="{FF2B5EF4-FFF2-40B4-BE49-F238E27FC236}">
                <a16:creationId xmlns:a16="http://schemas.microsoft.com/office/drawing/2014/main" id="{7462AD03-6720-73B2-8D5E-D910B25CA8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68A4F6-AC44-03F7-55EF-A2061165ED92}"/>
              </a:ext>
            </a:extLst>
          </p:cNvPr>
          <p:cNvSpPr>
            <a:spLocks noGrp="1"/>
          </p:cNvSpPr>
          <p:nvPr>
            <p:ph type="sldNum" sz="quarter" idx="12"/>
          </p:nvPr>
        </p:nvSpPr>
        <p:spPr/>
        <p:txBody>
          <a:bodyPr/>
          <a:lstStyle/>
          <a:p>
            <a:fld id="{3643EA39-BFA5-4755-B336-9C2DDA113DC2}" type="slidenum">
              <a:rPr lang="en-US" smtClean="0"/>
              <a:t>‹#›</a:t>
            </a:fld>
            <a:endParaRPr lang="en-US"/>
          </a:p>
        </p:txBody>
      </p:sp>
    </p:spTree>
    <p:extLst>
      <p:ext uri="{BB962C8B-B14F-4D97-AF65-F5344CB8AC3E}">
        <p14:creationId xmlns:p14="http://schemas.microsoft.com/office/powerpoint/2010/main" val="3972662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F26648-C30A-4EE0-69FD-30AF3D2D3E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B059144-EB2F-4608-B987-A253EC0457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639643-1C8A-F0BB-0689-D2BA9EA270D7}"/>
              </a:ext>
            </a:extLst>
          </p:cNvPr>
          <p:cNvSpPr>
            <a:spLocks noGrp="1"/>
          </p:cNvSpPr>
          <p:nvPr>
            <p:ph type="dt" sz="half" idx="10"/>
          </p:nvPr>
        </p:nvSpPr>
        <p:spPr/>
        <p:txBody>
          <a:bodyPr/>
          <a:lstStyle/>
          <a:p>
            <a:fld id="{F89E68C7-604B-49DC-9C31-03495E6DB120}" type="datetimeFigureOut">
              <a:rPr lang="en-US" smtClean="0"/>
              <a:t>6/19/2025</a:t>
            </a:fld>
            <a:endParaRPr lang="en-US"/>
          </a:p>
        </p:txBody>
      </p:sp>
      <p:sp>
        <p:nvSpPr>
          <p:cNvPr id="5" name="Footer Placeholder 4">
            <a:extLst>
              <a:ext uri="{FF2B5EF4-FFF2-40B4-BE49-F238E27FC236}">
                <a16:creationId xmlns:a16="http://schemas.microsoft.com/office/drawing/2014/main" id="{8AD44E09-3ECD-08B2-58F5-12F68872A3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DC161B-58CF-352C-D99A-F1081D53CA5A}"/>
              </a:ext>
            </a:extLst>
          </p:cNvPr>
          <p:cNvSpPr>
            <a:spLocks noGrp="1"/>
          </p:cNvSpPr>
          <p:nvPr>
            <p:ph type="sldNum" sz="quarter" idx="12"/>
          </p:nvPr>
        </p:nvSpPr>
        <p:spPr/>
        <p:txBody>
          <a:bodyPr/>
          <a:lstStyle/>
          <a:p>
            <a:fld id="{3643EA39-BFA5-4755-B336-9C2DDA113DC2}" type="slidenum">
              <a:rPr lang="en-US" smtClean="0"/>
              <a:t>‹#›</a:t>
            </a:fld>
            <a:endParaRPr lang="en-US"/>
          </a:p>
        </p:txBody>
      </p:sp>
    </p:spTree>
    <p:extLst>
      <p:ext uri="{BB962C8B-B14F-4D97-AF65-F5344CB8AC3E}">
        <p14:creationId xmlns:p14="http://schemas.microsoft.com/office/powerpoint/2010/main" val="18902830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963083" y="1600201"/>
            <a:ext cx="10619316" cy="1143000"/>
          </a:xfrm>
        </p:spPr>
        <p:txBody>
          <a:bodyPr/>
          <a:lstStyle/>
          <a:p>
            <a:r>
              <a:rPr lang="en-US" dirty="0"/>
              <a:t>Click to edit Master title style</a:t>
            </a:r>
          </a:p>
        </p:txBody>
      </p:sp>
      <p:cxnSp>
        <p:nvCxnSpPr>
          <p:cNvPr id="6" name="Straight Arrow Connector 5">
            <a:extLst>
              <a:ext uri="{FF2B5EF4-FFF2-40B4-BE49-F238E27FC236}">
                <a16:creationId xmlns:a16="http://schemas.microsoft.com/office/drawing/2014/main" id="{53832D0E-235C-E245-A748-CE899CED4E48}"/>
              </a:ext>
            </a:extLst>
          </p:cNvPr>
          <p:cNvCxnSpPr>
            <a:cxnSpLocks/>
          </p:cNvCxnSpPr>
          <p:nvPr userDrawn="1"/>
        </p:nvCxnSpPr>
        <p:spPr>
          <a:xfrm flipH="1">
            <a:off x="1" y="6633584"/>
            <a:ext cx="9060044" cy="0"/>
          </a:xfrm>
          <a:prstGeom prst="straightConnector1">
            <a:avLst/>
          </a:prstGeom>
          <a:ln w="9525">
            <a:solidFill>
              <a:srgbClr val="FF8E00"/>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F5D89AB1-880A-554F-A42F-D97BB9E4F90C}"/>
              </a:ext>
            </a:extLst>
          </p:cNvPr>
          <p:cNvPicPr>
            <a:picLocks noChangeAspect="1"/>
          </p:cNvPicPr>
          <p:nvPr userDrawn="1"/>
        </p:nvPicPr>
        <p:blipFill>
          <a:blip r:embed="rId2"/>
          <a:srcRect/>
          <a:stretch/>
        </p:blipFill>
        <p:spPr>
          <a:xfrm>
            <a:off x="9060044" y="6547139"/>
            <a:ext cx="169333" cy="152400"/>
          </a:xfrm>
          <a:prstGeom prst="rect">
            <a:avLst/>
          </a:prstGeom>
        </p:spPr>
      </p:pic>
      <p:sp>
        <p:nvSpPr>
          <p:cNvPr id="8" name="Slide Number Placeholder 5">
            <a:extLst>
              <a:ext uri="{FF2B5EF4-FFF2-40B4-BE49-F238E27FC236}">
                <a16:creationId xmlns:a16="http://schemas.microsoft.com/office/drawing/2014/main" id="{D973BC8E-A4C8-DA4F-823C-A0FFA52FDDF5}"/>
              </a:ext>
            </a:extLst>
          </p:cNvPr>
          <p:cNvSpPr>
            <a:spLocks noGrp="1"/>
          </p:cNvSpPr>
          <p:nvPr>
            <p:ph type="sldNum" sz="quarter" idx="4"/>
          </p:nvPr>
        </p:nvSpPr>
        <p:spPr>
          <a:xfrm>
            <a:off x="8737600" y="6459234"/>
            <a:ext cx="2844800" cy="365125"/>
          </a:xfrm>
          <a:prstGeom prst="rect">
            <a:avLst/>
          </a:prstGeom>
        </p:spPr>
        <p:txBody>
          <a:bodyPr vert="horz" lIns="91440" tIns="45720" rIns="91440" bIns="45720" rtlCol="0" anchor="ctr"/>
          <a:lstStyle>
            <a:lvl1pPr algn="r">
              <a:defRPr sz="1067" b="0" i="0">
                <a:solidFill>
                  <a:srgbClr val="A5A5A9"/>
                </a:solidFill>
                <a:latin typeface="Helvetica" pitchFamily="2" charset="0"/>
              </a:defRPr>
            </a:lvl1pPr>
          </a:lstStyle>
          <a:p>
            <a:r>
              <a:rPr lang="en-US" dirty="0"/>
              <a:t> SCIENTIFIC SUMMIT 2022  |  </a:t>
            </a:r>
            <a:fld id="{A2B39015-4F91-BF4B-B715-38957A64BF38}" type="slidenum">
              <a:rPr lang="en-US" smtClean="0"/>
              <a:pPr/>
              <a:t>‹#›</a:t>
            </a:fld>
            <a:endParaRPr lang="en-US" dirty="0"/>
          </a:p>
        </p:txBody>
      </p:sp>
      <p:sp>
        <p:nvSpPr>
          <p:cNvPr id="9" name="Text Placeholder 2">
            <a:extLst>
              <a:ext uri="{FF2B5EF4-FFF2-40B4-BE49-F238E27FC236}">
                <a16:creationId xmlns:a16="http://schemas.microsoft.com/office/drawing/2014/main" id="{4030AB41-F097-964D-B2E4-4EEAFFDDA702}"/>
              </a:ext>
            </a:extLst>
          </p:cNvPr>
          <p:cNvSpPr>
            <a:spLocks noGrp="1"/>
          </p:cNvSpPr>
          <p:nvPr>
            <p:ph type="body" idx="1"/>
          </p:nvPr>
        </p:nvSpPr>
        <p:spPr>
          <a:xfrm>
            <a:off x="963084" y="2906713"/>
            <a:ext cx="10363200" cy="1500187"/>
          </a:xfrm>
        </p:spPr>
        <p:txBody>
          <a:bodyPr anchor="t"/>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cxnSp>
        <p:nvCxnSpPr>
          <p:cNvPr id="10" name="Straight Arrow Connector 9">
            <a:extLst>
              <a:ext uri="{FF2B5EF4-FFF2-40B4-BE49-F238E27FC236}">
                <a16:creationId xmlns:a16="http://schemas.microsoft.com/office/drawing/2014/main" id="{5B53EFE3-B027-3442-8B4C-3094EC497DC8}"/>
              </a:ext>
            </a:extLst>
          </p:cNvPr>
          <p:cNvCxnSpPr>
            <a:cxnSpLocks/>
            <a:endCxn id="11" idx="3"/>
          </p:cNvCxnSpPr>
          <p:nvPr userDrawn="1"/>
        </p:nvCxnSpPr>
        <p:spPr>
          <a:xfrm flipH="1">
            <a:off x="2703952" y="1233501"/>
            <a:ext cx="8878451" cy="0"/>
          </a:xfrm>
          <a:prstGeom prst="straightConnector1">
            <a:avLst/>
          </a:prstGeom>
          <a:ln w="9525">
            <a:solidFill>
              <a:srgbClr val="FF8E00"/>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5209FD8F-205B-1842-A50B-304289947C8F}"/>
              </a:ext>
            </a:extLst>
          </p:cNvPr>
          <p:cNvPicPr>
            <a:picLocks noChangeAspect="1"/>
          </p:cNvPicPr>
          <p:nvPr userDrawn="1"/>
        </p:nvPicPr>
        <p:blipFill>
          <a:blip r:embed="rId3"/>
          <a:stretch>
            <a:fillRect/>
          </a:stretch>
        </p:blipFill>
        <p:spPr>
          <a:xfrm>
            <a:off x="2534619" y="1157301"/>
            <a:ext cx="169333" cy="152400"/>
          </a:xfrm>
          <a:prstGeom prst="rect">
            <a:avLst/>
          </a:prstGeom>
        </p:spPr>
      </p:pic>
      <p:pic>
        <p:nvPicPr>
          <p:cNvPr id="12" name="Picture 11" descr="Icon&#10;&#10;Description automatically generated">
            <a:extLst>
              <a:ext uri="{FF2B5EF4-FFF2-40B4-BE49-F238E27FC236}">
                <a16:creationId xmlns:a16="http://schemas.microsoft.com/office/drawing/2014/main" id="{6B9EE503-6256-D349-9377-5597B773334D}"/>
              </a:ext>
            </a:extLst>
          </p:cNvPr>
          <p:cNvPicPr>
            <a:picLocks noChangeAspect="1"/>
          </p:cNvPicPr>
          <p:nvPr userDrawn="1"/>
        </p:nvPicPr>
        <p:blipFill>
          <a:blip r:embed="rId4"/>
          <a:stretch>
            <a:fillRect/>
          </a:stretch>
        </p:blipFill>
        <p:spPr>
          <a:xfrm>
            <a:off x="11057467" y="557627"/>
            <a:ext cx="524933" cy="389467"/>
          </a:xfrm>
          <a:prstGeom prst="rect">
            <a:avLst/>
          </a:prstGeom>
        </p:spPr>
      </p:pic>
    </p:spTree>
    <p:extLst>
      <p:ext uri="{BB962C8B-B14F-4D97-AF65-F5344CB8AC3E}">
        <p14:creationId xmlns:p14="http://schemas.microsoft.com/office/powerpoint/2010/main" val="360025530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FE0BE97-7C88-4F4D-88CF-9414A9B8E8E3}" type="datetimeFigureOut">
              <a:rPr lang="en-US" smtClean="0"/>
              <a:t>6/19/2025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F7ED0-7D89-8141-A8BE-CFC2D50B8768}" type="slidenum">
              <a:rPr lang="en-US" smtClean="0"/>
              <a:t>‹#›</a:t>
            </a:fld>
            <a:endParaRPr lang="en-US"/>
          </a:p>
        </p:txBody>
      </p:sp>
    </p:spTree>
    <p:extLst>
      <p:ext uri="{BB962C8B-B14F-4D97-AF65-F5344CB8AC3E}">
        <p14:creationId xmlns:p14="http://schemas.microsoft.com/office/powerpoint/2010/main" val="29828887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
        <p:nvSpPr>
          <p:cNvPr id="7" name="Rectangle 6">
            <a:extLst>
              <a:ext uri="{FF2B5EF4-FFF2-40B4-BE49-F238E27FC236}">
                <a16:creationId xmlns:a16="http://schemas.microsoft.com/office/drawing/2014/main" id="{488F1A2E-DA81-6169-64EA-D10989F8C91D}"/>
              </a:ext>
            </a:extLst>
          </p:cNvPr>
          <p:cNvSpPr/>
          <p:nvPr userDrawn="1"/>
        </p:nvSpPr>
        <p:spPr>
          <a:xfrm>
            <a:off x="1" y="0"/>
            <a:ext cx="367552"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sp>
        <p:nvSpPr>
          <p:cNvPr id="9" name="Rectangle 8">
            <a:extLst>
              <a:ext uri="{FF2B5EF4-FFF2-40B4-BE49-F238E27FC236}">
                <a16:creationId xmlns:a16="http://schemas.microsoft.com/office/drawing/2014/main" id="{C54A6F0E-4031-CE4A-1CA7-97C50174D3EE}"/>
              </a:ext>
            </a:extLst>
          </p:cNvPr>
          <p:cNvSpPr/>
          <p:nvPr userDrawn="1"/>
        </p:nvSpPr>
        <p:spPr>
          <a:xfrm>
            <a:off x="2" y="0"/>
            <a:ext cx="328653" cy="6858000"/>
          </a:xfrm>
          <a:prstGeom prst="rect">
            <a:avLst/>
          </a:prstGeom>
          <a:solidFill>
            <a:srgbClr val="244883"/>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spTree>
    <p:extLst>
      <p:ext uri="{BB962C8B-B14F-4D97-AF65-F5344CB8AC3E}">
        <p14:creationId xmlns:p14="http://schemas.microsoft.com/office/powerpoint/2010/main" val="1492728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499746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6/19/2025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287292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6/19/2025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766753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6/19/2025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303133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6/19/2025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2373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5BBC8-9ED1-EEAE-F785-CC289EED5E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26AA94-CA5F-2419-FFFE-6310FC7F49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EA6A8F-8207-3FA2-2D1A-F007E3169513}"/>
              </a:ext>
            </a:extLst>
          </p:cNvPr>
          <p:cNvSpPr>
            <a:spLocks noGrp="1"/>
          </p:cNvSpPr>
          <p:nvPr>
            <p:ph type="dt" sz="half" idx="10"/>
          </p:nvPr>
        </p:nvSpPr>
        <p:spPr/>
        <p:txBody>
          <a:bodyPr/>
          <a:lstStyle/>
          <a:p>
            <a:fld id="{F89E68C7-604B-49DC-9C31-03495E6DB120}" type="datetimeFigureOut">
              <a:rPr lang="en-US" smtClean="0"/>
              <a:t>6/19/2025</a:t>
            </a:fld>
            <a:endParaRPr lang="en-US"/>
          </a:p>
        </p:txBody>
      </p:sp>
      <p:sp>
        <p:nvSpPr>
          <p:cNvPr id="5" name="Footer Placeholder 4">
            <a:extLst>
              <a:ext uri="{FF2B5EF4-FFF2-40B4-BE49-F238E27FC236}">
                <a16:creationId xmlns:a16="http://schemas.microsoft.com/office/drawing/2014/main" id="{23C8C152-6496-B813-E748-BB34157BF9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1D56E3-25D8-C56E-C1A3-9F00FA781D18}"/>
              </a:ext>
            </a:extLst>
          </p:cNvPr>
          <p:cNvSpPr>
            <a:spLocks noGrp="1"/>
          </p:cNvSpPr>
          <p:nvPr>
            <p:ph type="sldNum" sz="quarter" idx="12"/>
          </p:nvPr>
        </p:nvSpPr>
        <p:spPr/>
        <p:txBody>
          <a:bodyPr/>
          <a:lstStyle/>
          <a:p>
            <a:fld id="{3643EA39-BFA5-4755-B336-9C2DDA113DC2}" type="slidenum">
              <a:rPr lang="en-US" smtClean="0"/>
              <a:t>‹#›</a:t>
            </a:fld>
            <a:endParaRPr lang="en-US"/>
          </a:p>
        </p:txBody>
      </p:sp>
    </p:spTree>
    <p:extLst>
      <p:ext uri="{BB962C8B-B14F-4D97-AF65-F5344CB8AC3E}">
        <p14:creationId xmlns:p14="http://schemas.microsoft.com/office/powerpoint/2010/main" val="18642364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106788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861955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806713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398838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Science">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09B968FB-0CB5-014D-8D7E-7DD3CF8E9AD2}"/>
              </a:ext>
            </a:extLst>
          </p:cNvPr>
          <p:cNvSpPr>
            <a:spLocks noGrp="1"/>
          </p:cNvSpPr>
          <p:nvPr>
            <p:ph type="title"/>
          </p:nvPr>
        </p:nvSpPr>
        <p:spPr>
          <a:xfrm>
            <a:off x="838200" y="1"/>
            <a:ext cx="10515600" cy="708145"/>
          </a:xfrm>
          <a:prstGeom prst="rect">
            <a:avLst/>
          </a:prstGeom>
        </p:spPr>
        <p:txBody>
          <a:bodyPr vert="horz" lIns="0" tIns="0" rIns="0" bIns="0" rtlCol="0" anchor="b" anchorCtr="0">
            <a:normAutofit/>
          </a:bodyPr>
          <a:lstStyle/>
          <a:p>
            <a:r>
              <a:rPr lang="en-US" dirty="0"/>
              <a:t>Click to edit Master title style</a:t>
            </a:r>
          </a:p>
        </p:txBody>
      </p:sp>
      <p:cxnSp>
        <p:nvCxnSpPr>
          <p:cNvPr id="16" name="Straight Connector 15">
            <a:extLst>
              <a:ext uri="{FF2B5EF4-FFF2-40B4-BE49-F238E27FC236}">
                <a16:creationId xmlns:a16="http://schemas.microsoft.com/office/drawing/2014/main" id="{696F8FCC-B9F1-C94E-B3AA-EF255AE06056}"/>
              </a:ext>
            </a:extLst>
          </p:cNvPr>
          <p:cNvCxnSpPr>
            <a:cxnSpLocks/>
          </p:cNvCxnSpPr>
          <p:nvPr userDrawn="1"/>
        </p:nvCxnSpPr>
        <p:spPr>
          <a:xfrm>
            <a:off x="9573086" y="2766391"/>
            <a:ext cx="2640497"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790CAC9-95E6-9641-993A-7747F3375917}"/>
              </a:ext>
            </a:extLst>
          </p:cNvPr>
          <p:cNvCxnSpPr>
            <a:cxnSpLocks/>
          </p:cNvCxnSpPr>
          <p:nvPr userDrawn="1"/>
        </p:nvCxnSpPr>
        <p:spPr>
          <a:xfrm>
            <a:off x="9573086" y="4277139"/>
            <a:ext cx="2640497"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52754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C5CE64-69FF-8954-984E-C730062202B7}"/>
              </a:ext>
            </a:extLst>
          </p:cNvPr>
          <p:cNvSpPr>
            <a:spLocks noGrp="1"/>
          </p:cNvSpPr>
          <p:nvPr>
            <p:ph idx="1"/>
          </p:nvPr>
        </p:nvSpPr>
        <p:spPr>
          <a:xfrm>
            <a:off x="1133858" y="1828800"/>
            <a:ext cx="9685263" cy="4349749"/>
          </a:xfrm>
          <a:prstGeom prst="rect">
            <a:avLst/>
          </a:prstGeom>
        </p:spPr>
        <p:txBody>
          <a:bodyPr lIns="0" tIns="0" rIns="0" bIns="0"/>
          <a:lstStyle>
            <a:lvl1pPr>
              <a:spcAft>
                <a:spcPts val="800"/>
              </a:spcAft>
              <a:buClr>
                <a:schemeClr val="accent5"/>
              </a:buClr>
              <a:defRPr sz="2400" baseline="0">
                <a:solidFill>
                  <a:schemeClr val="bg2">
                    <a:lumMod val="10000"/>
                  </a:schemeClr>
                </a:solidFill>
              </a:defRPr>
            </a:lvl1pPr>
            <a:lvl2pPr marL="914354" indent="-304784">
              <a:lnSpc>
                <a:spcPct val="100000"/>
              </a:lnSpc>
              <a:spcAft>
                <a:spcPts val="667"/>
              </a:spcAft>
              <a:buClr>
                <a:schemeClr val="accent5"/>
              </a:buClr>
              <a:buFont typeface="Menlo Regular" panose="020B0609030804020204" pitchFamily="49" charset="0"/>
              <a:buChar char="▻"/>
              <a:defRPr sz="2133" baseline="0">
                <a:solidFill>
                  <a:schemeClr val="bg2">
                    <a:lumMod val="10000"/>
                  </a:schemeClr>
                </a:solidFill>
              </a:defRPr>
            </a:lvl2pPr>
            <a:lvl3pPr marL="1523925" indent="-304784">
              <a:lnSpc>
                <a:spcPct val="100000"/>
              </a:lnSpc>
              <a:spcAft>
                <a:spcPts val="667"/>
              </a:spcAft>
              <a:buClr>
                <a:schemeClr val="accent5"/>
              </a:buClr>
              <a:buFont typeface="Monaco" pitchFamily="2" charset="77"/>
              <a:buChar char="⎻"/>
              <a:defRPr sz="2133">
                <a:solidFill>
                  <a:schemeClr val="bg2">
                    <a:lumMod val="10000"/>
                  </a:schemeClr>
                </a:solidFill>
              </a:defRPr>
            </a:lvl3pPr>
            <a:lvl4pPr>
              <a:defRPr sz="2000"/>
            </a:lvl4pPr>
            <a:lvl5pPr>
              <a:defRPr sz="2000"/>
            </a:lvl5pPr>
          </a:lstStyle>
          <a:p>
            <a:pPr lvl="0"/>
            <a:r>
              <a:rPr lang="en-US"/>
              <a:t>Click to edit Master text styles</a:t>
            </a:r>
          </a:p>
          <a:p>
            <a:pPr lvl="1"/>
            <a:r>
              <a:rPr lang="en-US"/>
              <a:t>Second level</a:t>
            </a:r>
          </a:p>
          <a:p>
            <a:pPr lvl="2"/>
            <a:r>
              <a:rPr lang="en-US"/>
              <a:t>Third level</a:t>
            </a:r>
          </a:p>
        </p:txBody>
      </p:sp>
      <p:sp>
        <p:nvSpPr>
          <p:cNvPr id="6" name="Slide Number Placeholder 5">
            <a:extLst>
              <a:ext uri="{FF2B5EF4-FFF2-40B4-BE49-F238E27FC236}">
                <a16:creationId xmlns:a16="http://schemas.microsoft.com/office/drawing/2014/main" id="{71CA6D6D-9C9F-C384-66F8-A2EFE8F6162E}"/>
              </a:ext>
            </a:extLst>
          </p:cNvPr>
          <p:cNvSpPr>
            <a:spLocks noGrp="1"/>
          </p:cNvSpPr>
          <p:nvPr>
            <p:ph type="sldNum" sz="quarter" idx="12"/>
          </p:nvPr>
        </p:nvSpPr>
        <p:spPr>
          <a:xfrm>
            <a:off x="50800" y="6290733"/>
            <a:ext cx="524933" cy="567267"/>
          </a:xfrm>
          <a:prstGeom prst="rect">
            <a:avLst/>
          </a:prstGeom>
        </p:spPr>
        <p:txBody>
          <a:bodyPr/>
          <a:lstStyle/>
          <a:p>
            <a:fld id="{CEA4F25D-53C8-744A-9259-CB9883C6E928}" type="slidenum">
              <a:rPr lang="en-US" smtClean="0"/>
              <a:t>‹#›</a:t>
            </a:fld>
            <a:endParaRPr lang="en-US"/>
          </a:p>
        </p:txBody>
      </p:sp>
      <p:sp>
        <p:nvSpPr>
          <p:cNvPr id="7" name="Title 1">
            <a:extLst>
              <a:ext uri="{FF2B5EF4-FFF2-40B4-BE49-F238E27FC236}">
                <a16:creationId xmlns:a16="http://schemas.microsoft.com/office/drawing/2014/main" id="{FE5F2899-4252-70FE-995C-5B4E05DDE43B}"/>
              </a:ext>
            </a:extLst>
          </p:cNvPr>
          <p:cNvSpPr>
            <a:spLocks noGrp="1"/>
          </p:cNvSpPr>
          <p:nvPr>
            <p:ph type="title"/>
          </p:nvPr>
        </p:nvSpPr>
        <p:spPr>
          <a:xfrm>
            <a:off x="1133858" y="558324"/>
            <a:ext cx="9685263" cy="1036017"/>
          </a:xfrm>
          <a:prstGeom prst="rect">
            <a:avLst/>
          </a:prstGeom>
        </p:spPr>
        <p:txBody>
          <a:bodyPr lIns="0" tIns="0" rIns="0" bIns="0"/>
          <a:lstStyle>
            <a:lvl1pPr>
              <a:defRPr sz="3600" b="1" i="0" baseline="0">
                <a:solidFill>
                  <a:schemeClr val="accent5"/>
                </a:solidFill>
              </a:defRPr>
            </a:lvl1pPr>
          </a:lstStyle>
          <a:p>
            <a:r>
              <a:rPr lang="en-US"/>
              <a:t>Click to edit Master title style</a:t>
            </a:r>
          </a:p>
        </p:txBody>
      </p:sp>
    </p:spTree>
    <p:extLst>
      <p:ext uri="{BB962C8B-B14F-4D97-AF65-F5344CB8AC3E}">
        <p14:creationId xmlns:p14="http://schemas.microsoft.com/office/powerpoint/2010/main" val="9711128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45C4366-30B3-5013-695E-E547A382AFC2}"/>
              </a:ext>
            </a:extLst>
          </p:cNvPr>
          <p:cNvSpPr>
            <a:spLocks noGrp="1"/>
          </p:cNvSpPr>
          <p:nvPr>
            <p:ph type="sldNum" sz="quarter" idx="12"/>
          </p:nvPr>
        </p:nvSpPr>
        <p:spPr>
          <a:xfrm>
            <a:off x="50800" y="6290733"/>
            <a:ext cx="524933" cy="567267"/>
          </a:xfrm>
          <a:prstGeom prst="rect">
            <a:avLst/>
          </a:prstGeom>
        </p:spPr>
        <p:txBody>
          <a:bodyPr/>
          <a:lstStyle/>
          <a:p>
            <a:fld id="{CEA4F25D-53C8-744A-9259-CB9883C6E928}" type="slidenum">
              <a:rPr lang="en-US" smtClean="0"/>
              <a:t>‹#›</a:t>
            </a:fld>
            <a:endParaRPr lang="en-US"/>
          </a:p>
        </p:txBody>
      </p:sp>
      <p:sp>
        <p:nvSpPr>
          <p:cNvPr id="8" name="Content Placeholder 2">
            <a:extLst>
              <a:ext uri="{FF2B5EF4-FFF2-40B4-BE49-F238E27FC236}">
                <a16:creationId xmlns:a16="http://schemas.microsoft.com/office/drawing/2014/main" id="{CD20E388-BEBC-DD46-2EE9-447C259CF854}"/>
              </a:ext>
            </a:extLst>
          </p:cNvPr>
          <p:cNvSpPr>
            <a:spLocks noGrp="1"/>
          </p:cNvSpPr>
          <p:nvPr>
            <p:ph idx="1"/>
          </p:nvPr>
        </p:nvSpPr>
        <p:spPr>
          <a:xfrm>
            <a:off x="1133858" y="1826684"/>
            <a:ext cx="5045508" cy="4349749"/>
          </a:xfrm>
          <a:prstGeom prst="rect">
            <a:avLst/>
          </a:prstGeom>
        </p:spPr>
        <p:txBody>
          <a:bodyPr lIns="0" tIns="0" rIns="0" bIns="0"/>
          <a:lstStyle>
            <a:lvl1pPr>
              <a:spcAft>
                <a:spcPts val="800"/>
              </a:spcAft>
              <a:buClr>
                <a:schemeClr val="accent5"/>
              </a:buClr>
              <a:defRPr sz="2400" baseline="0">
                <a:solidFill>
                  <a:schemeClr val="bg2">
                    <a:lumMod val="10000"/>
                  </a:schemeClr>
                </a:solidFill>
              </a:defRPr>
            </a:lvl1pPr>
            <a:lvl2pPr marL="914354" indent="-304784">
              <a:lnSpc>
                <a:spcPct val="100000"/>
              </a:lnSpc>
              <a:spcAft>
                <a:spcPts val="667"/>
              </a:spcAft>
              <a:buClr>
                <a:schemeClr val="accent5"/>
              </a:buClr>
              <a:buFont typeface="Menlo Regular" panose="020B0609030804020204" pitchFamily="49" charset="0"/>
              <a:buChar char="▻"/>
              <a:defRPr sz="2133" baseline="0">
                <a:solidFill>
                  <a:schemeClr val="bg2">
                    <a:lumMod val="10000"/>
                  </a:schemeClr>
                </a:solidFill>
              </a:defRPr>
            </a:lvl2pPr>
            <a:lvl3pPr marL="1523925" indent="-304784">
              <a:lnSpc>
                <a:spcPct val="100000"/>
              </a:lnSpc>
              <a:spcAft>
                <a:spcPts val="667"/>
              </a:spcAft>
              <a:buClr>
                <a:schemeClr val="accent5"/>
              </a:buClr>
              <a:buFont typeface="Monaco" pitchFamily="2" charset="77"/>
              <a:buChar char="⎻"/>
              <a:defRPr sz="2133">
                <a:solidFill>
                  <a:schemeClr val="bg2">
                    <a:lumMod val="10000"/>
                  </a:schemeClr>
                </a:solidFill>
              </a:defRPr>
            </a:lvl3pPr>
            <a:lvl4pPr>
              <a:defRPr sz="2000"/>
            </a:lvl4pPr>
            <a:lvl5pPr>
              <a:defRPr sz="2000"/>
            </a:lvl5pPr>
          </a:lstStyle>
          <a:p>
            <a:pPr lvl="0"/>
            <a:r>
              <a:rPr lang="en-US"/>
              <a:t>Click to edit Master text styles</a:t>
            </a:r>
          </a:p>
          <a:p>
            <a:pPr lvl="1"/>
            <a:r>
              <a:rPr lang="en-US"/>
              <a:t>Second level</a:t>
            </a:r>
          </a:p>
          <a:p>
            <a:pPr lvl="2"/>
            <a:r>
              <a:rPr lang="en-US"/>
              <a:t>Third level</a:t>
            </a:r>
          </a:p>
        </p:txBody>
      </p:sp>
      <p:sp>
        <p:nvSpPr>
          <p:cNvPr id="9" name="Content Placeholder 2">
            <a:extLst>
              <a:ext uri="{FF2B5EF4-FFF2-40B4-BE49-F238E27FC236}">
                <a16:creationId xmlns:a16="http://schemas.microsoft.com/office/drawing/2014/main" id="{ED6DC444-29C0-3474-A047-3D62402030FA}"/>
              </a:ext>
            </a:extLst>
          </p:cNvPr>
          <p:cNvSpPr>
            <a:spLocks noGrp="1"/>
          </p:cNvSpPr>
          <p:nvPr>
            <p:ph idx="13"/>
          </p:nvPr>
        </p:nvSpPr>
        <p:spPr>
          <a:xfrm>
            <a:off x="6432690" y="1821476"/>
            <a:ext cx="5045508" cy="4349749"/>
          </a:xfrm>
          <a:prstGeom prst="rect">
            <a:avLst/>
          </a:prstGeom>
        </p:spPr>
        <p:txBody>
          <a:bodyPr lIns="0" tIns="0" rIns="0" bIns="0"/>
          <a:lstStyle>
            <a:lvl1pPr>
              <a:spcAft>
                <a:spcPts val="800"/>
              </a:spcAft>
              <a:buClr>
                <a:schemeClr val="accent5"/>
              </a:buClr>
              <a:defRPr sz="2400" baseline="0">
                <a:solidFill>
                  <a:schemeClr val="bg2">
                    <a:lumMod val="10000"/>
                  </a:schemeClr>
                </a:solidFill>
              </a:defRPr>
            </a:lvl1pPr>
            <a:lvl2pPr marL="914354" indent="-304784">
              <a:lnSpc>
                <a:spcPct val="100000"/>
              </a:lnSpc>
              <a:spcAft>
                <a:spcPts val="667"/>
              </a:spcAft>
              <a:buClr>
                <a:schemeClr val="accent5"/>
              </a:buClr>
              <a:buFont typeface="Menlo Regular" panose="020B0609030804020204" pitchFamily="49" charset="0"/>
              <a:buChar char="▻"/>
              <a:defRPr sz="2133" baseline="0">
                <a:solidFill>
                  <a:schemeClr val="bg2">
                    <a:lumMod val="10000"/>
                  </a:schemeClr>
                </a:solidFill>
              </a:defRPr>
            </a:lvl2pPr>
            <a:lvl3pPr marL="1523925" indent="-304784">
              <a:lnSpc>
                <a:spcPct val="100000"/>
              </a:lnSpc>
              <a:spcAft>
                <a:spcPts val="667"/>
              </a:spcAft>
              <a:buClr>
                <a:schemeClr val="accent5"/>
              </a:buClr>
              <a:buFont typeface="Monaco" pitchFamily="2" charset="77"/>
              <a:buChar char="⎻"/>
              <a:defRPr sz="2133">
                <a:solidFill>
                  <a:schemeClr val="bg2">
                    <a:lumMod val="10000"/>
                  </a:schemeClr>
                </a:solidFill>
              </a:defRPr>
            </a:lvl3pPr>
            <a:lvl4pPr>
              <a:defRPr sz="2000"/>
            </a:lvl4pPr>
            <a:lvl5pPr>
              <a:defRPr sz="2000"/>
            </a:lvl5pPr>
          </a:lstStyle>
          <a:p>
            <a:pPr lvl="0"/>
            <a:r>
              <a:rPr lang="en-US"/>
              <a:t>Click to edit Master text styles</a:t>
            </a:r>
          </a:p>
          <a:p>
            <a:pPr lvl="1"/>
            <a:r>
              <a:rPr lang="en-US"/>
              <a:t>Second level</a:t>
            </a:r>
          </a:p>
          <a:p>
            <a:pPr lvl="2"/>
            <a:r>
              <a:rPr lang="en-US"/>
              <a:t>Third level</a:t>
            </a:r>
          </a:p>
        </p:txBody>
      </p:sp>
      <p:sp>
        <p:nvSpPr>
          <p:cNvPr id="10" name="Title 1">
            <a:extLst>
              <a:ext uri="{FF2B5EF4-FFF2-40B4-BE49-F238E27FC236}">
                <a16:creationId xmlns:a16="http://schemas.microsoft.com/office/drawing/2014/main" id="{F2788C69-016C-117D-DB7D-4E21B50B5FE3}"/>
              </a:ext>
            </a:extLst>
          </p:cNvPr>
          <p:cNvSpPr>
            <a:spLocks noGrp="1"/>
          </p:cNvSpPr>
          <p:nvPr>
            <p:ph type="title"/>
          </p:nvPr>
        </p:nvSpPr>
        <p:spPr>
          <a:xfrm>
            <a:off x="1133858" y="558323"/>
            <a:ext cx="10344340" cy="1088120"/>
          </a:xfrm>
          <a:prstGeom prst="rect">
            <a:avLst/>
          </a:prstGeom>
        </p:spPr>
        <p:txBody>
          <a:bodyPr lIns="0" tIns="0" rIns="0" bIns="0"/>
          <a:lstStyle>
            <a:lvl1pPr>
              <a:defRPr sz="3600" b="1" i="0" baseline="0">
                <a:solidFill>
                  <a:schemeClr val="accent5"/>
                </a:solidFill>
              </a:defRPr>
            </a:lvl1pPr>
          </a:lstStyle>
          <a:p>
            <a:r>
              <a:rPr lang="en-US"/>
              <a:t>Click to edit Master title style</a:t>
            </a:r>
          </a:p>
        </p:txBody>
      </p:sp>
    </p:spTree>
    <p:extLst>
      <p:ext uri="{BB962C8B-B14F-4D97-AF65-F5344CB8AC3E}">
        <p14:creationId xmlns:p14="http://schemas.microsoft.com/office/powerpoint/2010/main" val="743697419"/>
      </p:ext>
    </p:extLst>
  </p:cSld>
  <p:clrMapOvr>
    <a:masterClrMapping/>
  </p:clrMapOvr>
  <p:extLst>
    <p:ext uri="{DCECCB84-F9BA-43D5-87BE-67443E8EF086}">
      <p15:sldGuideLst xmlns:p15="http://schemas.microsoft.com/office/powerpoint/2012/main">
        <p15:guide id="1" orient="horz" pos="2160">
          <p15:clr>
            <a:srgbClr val="FBAE40"/>
          </p15:clr>
        </p15:guide>
        <p15:guide id="2" pos="70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6267991-1C2D-4706-4023-5C4CF516D044}"/>
              </a:ext>
            </a:extLst>
          </p:cNvPr>
          <p:cNvSpPr>
            <a:spLocks noGrp="1"/>
          </p:cNvSpPr>
          <p:nvPr>
            <p:ph type="body" sz="half" idx="2"/>
          </p:nvPr>
        </p:nvSpPr>
        <p:spPr>
          <a:xfrm>
            <a:off x="1133858" y="2057400"/>
            <a:ext cx="3932767" cy="3812117"/>
          </a:xfrm>
          <a:prstGeom prst="rect">
            <a:avLst/>
          </a:prstGeom>
        </p:spPr>
        <p:txBody>
          <a:bodyPr lIns="0" tIns="0" rIns="0" bIns="0"/>
          <a:lstStyle>
            <a:lvl1pPr marL="0" indent="0">
              <a:lnSpc>
                <a:spcPts val="2133"/>
              </a:lnSpc>
              <a:spcBef>
                <a:spcPts val="0"/>
              </a:spcBef>
              <a:buNone/>
              <a:defRPr sz="1867" baseline="0">
                <a:solidFill>
                  <a:schemeClr val="bg2">
                    <a:lumMod val="10000"/>
                  </a:schemeClr>
                </a:solidFill>
              </a:defRPr>
            </a:lvl1pPr>
            <a:lvl2pPr marL="609570" indent="0">
              <a:buNone/>
              <a:defRPr sz="1867"/>
            </a:lvl2pPr>
            <a:lvl3pPr marL="1219140" indent="0">
              <a:buNone/>
              <a:defRPr sz="1600"/>
            </a:lvl3pPr>
            <a:lvl4pPr marL="1828709" indent="0">
              <a:buNone/>
              <a:defRPr sz="1333"/>
            </a:lvl4pPr>
            <a:lvl5pPr marL="2438278" indent="0">
              <a:buNone/>
              <a:defRPr sz="1333"/>
            </a:lvl5pPr>
            <a:lvl6pPr marL="3047848" indent="0">
              <a:buNone/>
              <a:defRPr sz="1333"/>
            </a:lvl6pPr>
            <a:lvl7pPr marL="3657418" indent="0">
              <a:buNone/>
              <a:defRPr sz="1333"/>
            </a:lvl7pPr>
            <a:lvl8pPr marL="4266987" indent="0">
              <a:buNone/>
              <a:defRPr sz="1333"/>
            </a:lvl8pPr>
            <a:lvl9pPr marL="4876557" indent="0">
              <a:buNone/>
              <a:defRPr sz="1333"/>
            </a:lvl9pPr>
          </a:lstStyle>
          <a:p>
            <a:pPr lvl="0"/>
            <a:r>
              <a:rPr lang="en-US"/>
              <a:t>Click to edit Master text styles</a:t>
            </a:r>
          </a:p>
        </p:txBody>
      </p:sp>
      <p:sp>
        <p:nvSpPr>
          <p:cNvPr id="7" name="Slide Number Placeholder 6">
            <a:extLst>
              <a:ext uri="{FF2B5EF4-FFF2-40B4-BE49-F238E27FC236}">
                <a16:creationId xmlns:a16="http://schemas.microsoft.com/office/drawing/2014/main" id="{F9F0CCD8-7453-9421-F21F-D70752623FED}"/>
              </a:ext>
            </a:extLst>
          </p:cNvPr>
          <p:cNvSpPr>
            <a:spLocks noGrp="1"/>
          </p:cNvSpPr>
          <p:nvPr>
            <p:ph type="sldNum" sz="quarter" idx="12"/>
          </p:nvPr>
        </p:nvSpPr>
        <p:spPr>
          <a:xfrm>
            <a:off x="50800" y="6290733"/>
            <a:ext cx="524933" cy="567267"/>
          </a:xfrm>
          <a:prstGeom prst="rect">
            <a:avLst/>
          </a:prstGeom>
        </p:spPr>
        <p:txBody>
          <a:bodyPr/>
          <a:lstStyle/>
          <a:p>
            <a:fld id="{CEA4F25D-53C8-744A-9259-CB9883C6E928}" type="slidenum">
              <a:rPr lang="en-US" smtClean="0"/>
              <a:t>‹#›</a:t>
            </a:fld>
            <a:endParaRPr lang="en-US"/>
          </a:p>
        </p:txBody>
      </p:sp>
      <p:sp>
        <p:nvSpPr>
          <p:cNvPr id="8" name="Title 1">
            <a:extLst>
              <a:ext uri="{FF2B5EF4-FFF2-40B4-BE49-F238E27FC236}">
                <a16:creationId xmlns:a16="http://schemas.microsoft.com/office/drawing/2014/main" id="{CC2F8935-2B6C-40D3-E9F2-3B57474B4BA9}"/>
              </a:ext>
            </a:extLst>
          </p:cNvPr>
          <p:cNvSpPr>
            <a:spLocks noGrp="1"/>
          </p:cNvSpPr>
          <p:nvPr>
            <p:ph type="title"/>
          </p:nvPr>
        </p:nvSpPr>
        <p:spPr>
          <a:xfrm>
            <a:off x="1133858" y="558324"/>
            <a:ext cx="3932767" cy="1325033"/>
          </a:xfrm>
          <a:prstGeom prst="rect">
            <a:avLst/>
          </a:prstGeom>
        </p:spPr>
        <p:txBody>
          <a:bodyPr lIns="0" tIns="0" rIns="0" bIns="0"/>
          <a:lstStyle>
            <a:lvl1pPr>
              <a:defRPr sz="3600" b="1" i="0" baseline="0">
                <a:solidFill>
                  <a:schemeClr val="accent5"/>
                </a:solidFill>
              </a:defRPr>
            </a:lvl1pPr>
          </a:lstStyle>
          <a:p>
            <a:r>
              <a:rPr lang="en-US"/>
              <a:t>Click to edit Master title style</a:t>
            </a:r>
          </a:p>
        </p:txBody>
      </p:sp>
      <p:sp>
        <p:nvSpPr>
          <p:cNvPr id="9" name="Picture Placeholder 2">
            <a:extLst>
              <a:ext uri="{FF2B5EF4-FFF2-40B4-BE49-F238E27FC236}">
                <a16:creationId xmlns:a16="http://schemas.microsoft.com/office/drawing/2014/main" id="{17352103-8DB0-80AA-09A7-78C136CD10B2}"/>
              </a:ext>
            </a:extLst>
          </p:cNvPr>
          <p:cNvSpPr>
            <a:spLocks noGrp="1"/>
          </p:cNvSpPr>
          <p:nvPr>
            <p:ph type="pic" idx="1"/>
          </p:nvPr>
        </p:nvSpPr>
        <p:spPr>
          <a:xfrm>
            <a:off x="5481189" y="0"/>
            <a:ext cx="6710811" cy="6858000"/>
          </a:xfrm>
          <a:prstGeom prst="rect">
            <a:avLst/>
          </a:prstGeom>
          <a:solidFill>
            <a:schemeClr val="bg1"/>
          </a:solidFill>
        </p:spPr>
        <p:txBody>
          <a:bodyPr/>
          <a:lstStyle>
            <a:lvl1pPr marL="0" indent="0">
              <a:buNone/>
              <a:defRPr sz="4267"/>
            </a:lvl1pPr>
            <a:lvl2pPr marL="609570" indent="0">
              <a:buNone/>
              <a:defRPr sz="3733"/>
            </a:lvl2pPr>
            <a:lvl3pPr marL="1219140" indent="0">
              <a:buNone/>
              <a:defRPr sz="3200"/>
            </a:lvl3pPr>
            <a:lvl4pPr marL="1828709" indent="0">
              <a:buNone/>
              <a:defRPr sz="2667"/>
            </a:lvl4pPr>
            <a:lvl5pPr marL="2438278" indent="0">
              <a:buNone/>
              <a:defRPr sz="2667"/>
            </a:lvl5pPr>
            <a:lvl6pPr marL="3047848" indent="0">
              <a:buNone/>
              <a:defRPr sz="2667"/>
            </a:lvl6pPr>
            <a:lvl7pPr marL="3657418" indent="0">
              <a:buNone/>
              <a:defRPr sz="2667"/>
            </a:lvl7pPr>
            <a:lvl8pPr marL="4266987" indent="0">
              <a:buNone/>
              <a:defRPr sz="2667"/>
            </a:lvl8pPr>
            <a:lvl9pPr marL="4876557" indent="0">
              <a:buNone/>
              <a:defRPr sz="2667"/>
            </a:lvl9pPr>
          </a:lstStyle>
          <a:p>
            <a:endParaRPr lang="en-US"/>
          </a:p>
        </p:txBody>
      </p:sp>
    </p:spTree>
    <p:extLst>
      <p:ext uri="{BB962C8B-B14F-4D97-AF65-F5344CB8AC3E}">
        <p14:creationId xmlns:p14="http://schemas.microsoft.com/office/powerpoint/2010/main" val="19614388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47C131E-0BAF-CB59-1CFC-249E68FFDD22}"/>
              </a:ext>
            </a:extLst>
          </p:cNvPr>
          <p:cNvSpPr>
            <a:spLocks noGrp="1"/>
          </p:cNvSpPr>
          <p:nvPr>
            <p:ph type="sldNum" sz="quarter" idx="12"/>
          </p:nvPr>
        </p:nvSpPr>
        <p:spPr>
          <a:xfrm>
            <a:off x="50800" y="6290733"/>
            <a:ext cx="524933" cy="567267"/>
          </a:xfrm>
          <a:prstGeom prst="rect">
            <a:avLst/>
          </a:prstGeom>
        </p:spPr>
        <p:txBody>
          <a:bodyPr/>
          <a:lstStyle/>
          <a:p>
            <a:fld id="{CEA4F25D-53C8-744A-9259-CB9883C6E928}" type="slidenum">
              <a:rPr lang="en-US" smtClean="0"/>
              <a:t>‹#›</a:t>
            </a:fld>
            <a:endParaRPr lang="en-US"/>
          </a:p>
        </p:txBody>
      </p:sp>
      <p:sp>
        <p:nvSpPr>
          <p:cNvPr id="7" name="Title 1">
            <a:extLst>
              <a:ext uri="{FF2B5EF4-FFF2-40B4-BE49-F238E27FC236}">
                <a16:creationId xmlns:a16="http://schemas.microsoft.com/office/drawing/2014/main" id="{0FF1BC1E-D885-A377-B9C5-088C53A49183}"/>
              </a:ext>
            </a:extLst>
          </p:cNvPr>
          <p:cNvSpPr>
            <a:spLocks noGrp="1"/>
          </p:cNvSpPr>
          <p:nvPr>
            <p:ph type="title"/>
          </p:nvPr>
        </p:nvSpPr>
        <p:spPr>
          <a:xfrm>
            <a:off x="1133856" y="558323"/>
            <a:ext cx="10515600" cy="913192"/>
          </a:xfrm>
          <a:prstGeom prst="rect">
            <a:avLst/>
          </a:prstGeom>
        </p:spPr>
        <p:txBody>
          <a:bodyPr lIns="0" tIns="0" rIns="0" bIns="0"/>
          <a:lstStyle>
            <a:lvl1pPr>
              <a:defRPr sz="3600" b="1" i="0" baseline="0">
                <a:solidFill>
                  <a:schemeClr val="accent5"/>
                </a:solidFill>
              </a:defRPr>
            </a:lvl1pPr>
          </a:lstStyle>
          <a:p>
            <a:r>
              <a:rPr lang="en-US"/>
              <a:t>Click to edit Master title style</a:t>
            </a:r>
          </a:p>
        </p:txBody>
      </p:sp>
      <p:graphicFrame>
        <p:nvGraphicFramePr>
          <p:cNvPr id="8" name="Chart 7">
            <a:extLst>
              <a:ext uri="{FF2B5EF4-FFF2-40B4-BE49-F238E27FC236}">
                <a16:creationId xmlns:a16="http://schemas.microsoft.com/office/drawing/2014/main" id="{AC263EA0-4353-13C2-DD25-CDDDCE193BDC}"/>
              </a:ext>
            </a:extLst>
          </p:cNvPr>
          <p:cNvGraphicFramePr/>
          <p:nvPr userDrawn="1">
            <p:extLst>
              <p:ext uri="{D42A27DB-BD31-4B8C-83A1-F6EECF244321}">
                <p14:modId xmlns:p14="http://schemas.microsoft.com/office/powerpoint/2010/main" val="4005927153"/>
              </p:ext>
            </p:extLst>
          </p:nvPr>
        </p:nvGraphicFramePr>
        <p:xfrm>
          <a:off x="1014580" y="1471516"/>
          <a:ext cx="5714109" cy="4559337"/>
        </p:xfrm>
        <a:graphic>
          <a:graphicData uri="http://schemas.openxmlformats.org/drawingml/2006/chart">
            <c:chart xmlns:c="http://schemas.openxmlformats.org/drawingml/2006/chart" xmlns:r="http://schemas.openxmlformats.org/officeDocument/2006/relationships" r:id="rId2"/>
          </a:graphicData>
        </a:graphic>
      </p:graphicFrame>
      <p:sp>
        <p:nvSpPr>
          <p:cNvPr id="17" name="Text Placeholder 16">
            <a:extLst>
              <a:ext uri="{FF2B5EF4-FFF2-40B4-BE49-F238E27FC236}">
                <a16:creationId xmlns:a16="http://schemas.microsoft.com/office/drawing/2014/main" id="{937CE4CB-0644-F392-DE73-526526E946BA}"/>
              </a:ext>
            </a:extLst>
          </p:cNvPr>
          <p:cNvSpPr>
            <a:spLocks noGrp="1"/>
          </p:cNvSpPr>
          <p:nvPr>
            <p:ph type="body" sz="quarter" idx="13" hasCustomPrompt="1"/>
          </p:nvPr>
        </p:nvSpPr>
        <p:spPr>
          <a:xfrm>
            <a:off x="7263099" y="2095502"/>
            <a:ext cx="4386359" cy="551311"/>
          </a:xfrm>
          <a:prstGeom prst="rect">
            <a:avLst/>
          </a:prstGeom>
        </p:spPr>
        <p:txBody>
          <a:bodyPr lIns="0" tIns="0" rIns="0" bIns="0"/>
          <a:lstStyle>
            <a:lvl1pPr marL="0" indent="0">
              <a:buFontTx/>
              <a:buNone/>
              <a:defRPr sz="2400" b="1" i="0" baseline="0">
                <a:solidFill>
                  <a:schemeClr val="accent5"/>
                </a:solidFill>
              </a:defRPr>
            </a:lvl1pPr>
          </a:lstStyle>
          <a:p>
            <a:pPr lvl="0"/>
            <a:r>
              <a:rPr lang="en-US"/>
              <a:t>Click to edit Master title style</a:t>
            </a:r>
          </a:p>
        </p:txBody>
      </p:sp>
      <p:sp>
        <p:nvSpPr>
          <p:cNvPr id="19" name="Text Placeholder 18">
            <a:extLst>
              <a:ext uri="{FF2B5EF4-FFF2-40B4-BE49-F238E27FC236}">
                <a16:creationId xmlns:a16="http://schemas.microsoft.com/office/drawing/2014/main" id="{4ADDAAD6-F55A-7186-829B-6A242F0A69C7}"/>
              </a:ext>
            </a:extLst>
          </p:cNvPr>
          <p:cNvSpPr>
            <a:spLocks noGrp="1"/>
          </p:cNvSpPr>
          <p:nvPr>
            <p:ph type="body" sz="quarter" idx="14"/>
          </p:nvPr>
        </p:nvSpPr>
        <p:spPr>
          <a:xfrm>
            <a:off x="7251702" y="2813053"/>
            <a:ext cx="4398433" cy="2991175"/>
          </a:xfrm>
          <a:prstGeom prst="rect">
            <a:avLst/>
          </a:prstGeom>
        </p:spPr>
        <p:txBody>
          <a:bodyPr lIns="0" tIns="0" rIns="0" bIns="0"/>
          <a:lstStyle>
            <a:lvl1pPr marL="182870" indent="-182870">
              <a:buClr>
                <a:schemeClr val="accent5"/>
              </a:buClr>
              <a:defRPr sz="1600" baseline="0">
                <a:solidFill>
                  <a:schemeClr val="bg2">
                    <a:lumMod val="10000"/>
                  </a:schemeClr>
                </a:solidFill>
              </a:defRPr>
            </a:lvl1pPr>
          </a:lstStyle>
          <a:p>
            <a:pPr lvl="0"/>
            <a:r>
              <a:rPr lang="en-US"/>
              <a:t>Click to edit Master text styles</a:t>
            </a:r>
          </a:p>
        </p:txBody>
      </p:sp>
    </p:spTree>
    <p:extLst>
      <p:ext uri="{BB962C8B-B14F-4D97-AF65-F5344CB8AC3E}">
        <p14:creationId xmlns:p14="http://schemas.microsoft.com/office/powerpoint/2010/main" val="13817361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47C131E-0BAF-CB59-1CFC-249E68FFDD22}"/>
              </a:ext>
            </a:extLst>
          </p:cNvPr>
          <p:cNvSpPr>
            <a:spLocks noGrp="1"/>
          </p:cNvSpPr>
          <p:nvPr>
            <p:ph type="sldNum" sz="quarter" idx="12"/>
          </p:nvPr>
        </p:nvSpPr>
        <p:spPr>
          <a:xfrm>
            <a:off x="50800" y="6290733"/>
            <a:ext cx="524933" cy="567267"/>
          </a:xfrm>
          <a:prstGeom prst="rect">
            <a:avLst/>
          </a:prstGeom>
        </p:spPr>
        <p:txBody>
          <a:bodyPr/>
          <a:lstStyle/>
          <a:p>
            <a:fld id="{CEA4F25D-53C8-744A-9259-CB9883C6E928}" type="slidenum">
              <a:rPr lang="en-US" smtClean="0"/>
              <a:t>‹#›</a:t>
            </a:fld>
            <a:endParaRPr lang="en-US"/>
          </a:p>
        </p:txBody>
      </p:sp>
      <p:sp>
        <p:nvSpPr>
          <p:cNvPr id="7" name="Title 1">
            <a:extLst>
              <a:ext uri="{FF2B5EF4-FFF2-40B4-BE49-F238E27FC236}">
                <a16:creationId xmlns:a16="http://schemas.microsoft.com/office/drawing/2014/main" id="{0FF1BC1E-D885-A377-B9C5-088C53A49183}"/>
              </a:ext>
            </a:extLst>
          </p:cNvPr>
          <p:cNvSpPr>
            <a:spLocks noGrp="1"/>
          </p:cNvSpPr>
          <p:nvPr>
            <p:ph type="title"/>
          </p:nvPr>
        </p:nvSpPr>
        <p:spPr>
          <a:xfrm>
            <a:off x="1133856" y="558323"/>
            <a:ext cx="10515600" cy="913192"/>
          </a:xfrm>
          <a:prstGeom prst="rect">
            <a:avLst/>
          </a:prstGeom>
        </p:spPr>
        <p:txBody>
          <a:bodyPr lIns="0" tIns="0" rIns="0" bIns="0"/>
          <a:lstStyle>
            <a:lvl1pPr>
              <a:defRPr sz="3600" b="1" i="0" baseline="0">
                <a:solidFill>
                  <a:schemeClr val="accent5"/>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937CE4CB-0644-F392-DE73-526526E946BA}"/>
              </a:ext>
            </a:extLst>
          </p:cNvPr>
          <p:cNvSpPr>
            <a:spLocks noGrp="1"/>
          </p:cNvSpPr>
          <p:nvPr>
            <p:ph type="body" sz="quarter" idx="13" hasCustomPrompt="1"/>
          </p:nvPr>
        </p:nvSpPr>
        <p:spPr>
          <a:xfrm>
            <a:off x="7263099" y="2095502"/>
            <a:ext cx="4386359" cy="551311"/>
          </a:xfrm>
          <a:prstGeom prst="rect">
            <a:avLst/>
          </a:prstGeom>
        </p:spPr>
        <p:txBody>
          <a:bodyPr lIns="0" tIns="0" rIns="0" bIns="0"/>
          <a:lstStyle>
            <a:lvl1pPr marL="0" indent="0">
              <a:buFontTx/>
              <a:buNone/>
              <a:defRPr sz="2400" b="1" i="0" baseline="0">
                <a:solidFill>
                  <a:schemeClr val="accent5"/>
                </a:solidFill>
              </a:defRPr>
            </a:lvl1pPr>
          </a:lstStyle>
          <a:p>
            <a:pPr lvl="0"/>
            <a:r>
              <a:rPr lang="en-US"/>
              <a:t>Click to edit Master title style</a:t>
            </a:r>
          </a:p>
        </p:txBody>
      </p:sp>
      <p:sp>
        <p:nvSpPr>
          <p:cNvPr id="19" name="Text Placeholder 18">
            <a:extLst>
              <a:ext uri="{FF2B5EF4-FFF2-40B4-BE49-F238E27FC236}">
                <a16:creationId xmlns:a16="http://schemas.microsoft.com/office/drawing/2014/main" id="{4ADDAAD6-F55A-7186-829B-6A242F0A69C7}"/>
              </a:ext>
            </a:extLst>
          </p:cNvPr>
          <p:cNvSpPr>
            <a:spLocks noGrp="1"/>
          </p:cNvSpPr>
          <p:nvPr>
            <p:ph type="body" sz="quarter" idx="14"/>
          </p:nvPr>
        </p:nvSpPr>
        <p:spPr>
          <a:xfrm>
            <a:off x="7251702" y="2816354"/>
            <a:ext cx="4398433" cy="2991175"/>
          </a:xfrm>
          <a:prstGeom prst="rect">
            <a:avLst/>
          </a:prstGeom>
        </p:spPr>
        <p:txBody>
          <a:bodyPr lIns="0" tIns="0" rIns="0" bIns="0"/>
          <a:lstStyle>
            <a:lvl1pPr marL="182870" indent="-182870">
              <a:buClr>
                <a:schemeClr val="accent5"/>
              </a:buClr>
              <a:defRPr sz="1600" baseline="0">
                <a:solidFill>
                  <a:schemeClr val="bg2">
                    <a:lumMod val="10000"/>
                  </a:schemeClr>
                </a:solidFill>
              </a:defRPr>
            </a:lvl1pPr>
          </a:lstStyle>
          <a:p>
            <a:pPr lvl="0"/>
            <a:r>
              <a:rPr lang="en-US"/>
              <a:t>Click to edit Master text styles</a:t>
            </a:r>
          </a:p>
        </p:txBody>
      </p:sp>
      <p:sp>
        <p:nvSpPr>
          <p:cNvPr id="3" name="Chart Placeholder 2">
            <a:extLst>
              <a:ext uri="{FF2B5EF4-FFF2-40B4-BE49-F238E27FC236}">
                <a16:creationId xmlns:a16="http://schemas.microsoft.com/office/drawing/2014/main" id="{4DCF79C9-A052-FC72-0C68-B886498D5688}"/>
              </a:ext>
            </a:extLst>
          </p:cNvPr>
          <p:cNvSpPr>
            <a:spLocks noGrp="1"/>
          </p:cNvSpPr>
          <p:nvPr>
            <p:ph type="chart" sz="quarter" idx="15"/>
          </p:nvPr>
        </p:nvSpPr>
        <p:spPr>
          <a:xfrm>
            <a:off x="1134536" y="2095500"/>
            <a:ext cx="5846233" cy="3708400"/>
          </a:xfrm>
          <a:prstGeom prst="rect">
            <a:avLst/>
          </a:prstGeom>
        </p:spPr>
        <p:txBody>
          <a:bodyPr lIns="0" tIns="0" rIns="0" bIns="0"/>
          <a:lstStyle>
            <a:lvl1pPr marL="0" indent="0">
              <a:buFontTx/>
              <a:buNone/>
              <a:defRPr>
                <a:solidFill>
                  <a:schemeClr val="accent5"/>
                </a:solidFill>
              </a:defRPr>
            </a:lvl1pPr>
          </a:lstStyle>
          <a:p>
            <a:endParaRPr lang="en-US"/>
          </a:p>
        </p:txBody>
      </p:sp>
    </p:spTree>
    <p:extLst>
      <p:ext uri="{BB962C8B-B14F-4D97-AF65-F5344CB8AC3E}">
        <p14:creationId xmlns:p14="http://schemas.microsoft.com/office/powerpoint/2010/main" val="988365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3C803-F398-D420-1EAD-C535CE3BE6D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27DC45D-57AC-FE47-5E6C-E0DC419C590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7829D57-D029-8115-24C6-2359E0D21243}"/>
              </a:ext>
            </a:extLst>
          </p:cNvPr>
          <p:cNvSpPr>
            <a:spLocks noGrp="1"/>
          </p:cNvSpPr>
          <p:nvPr>
            <p:ph type="dt" sz="half" idx="10"/>
          </p:nvPr>
        </p:nvSpPr>
        <p:spPr/>
        <p:txBody>
          <a:bodyPr/>
          <a:lstStyle/>
          <a:p>
            <a:fld id="{F89E68C7-604B-49DC-9C31-03495E6DB120}" type="datetimeFigureOut">
              <a:rPr lang="en-US" smtClean="0"/>
              <a:t>6/19/2025</a:t>
            </a:fld>
            <a:endParaRPr lang="en-US"/>
          </a:p>
        </p:txBody>
      </p:sp>
      <p:sp>
        <p:nvSpPr>
          <p:cNvPr id="5" name="Footer Placeholder 4">
            <a:extLst>
              <a:ext uri="{FF2B5EF4-FFF2-40B4-BE49-F238E27FC236}">
                <a16:creationId xmlns:a16="http://schemas.microsoft.com/office/drawing/2014/main" id="{A6B6B250-126E-F414-C451-BD194E1B1C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860BEA-ED4C-307E-C2D7-61D8644D0498}"/>
              </a:ext>
            </a:extLst>
          </p:cNvPr>
          <p:cNvSpPr>
            <a:spLocks noGrp="1"/>
          </p:cNvSpPr>
          <p:nvPr>
            <p:ph type="sldNum" sz="quarter" idx="12"/>
          </p:nvPr>
        </p:nvSpPr>
        <p:spPr/>
        <p:txBody>
          <a:bodyPr/>
          <a:lstStyle/>
          <a:p>
            <a:fld id="{3643EA39-BFA5-4755-B336-9C2DDA113DC2}" type="slidenum">
              <a:rPr lang="en-US" smtClean="0"/>
              <a:t>‹#›</a:t>
            </a:fld>
            <a:endParaRPr lang="en-US"/>
          </a:p>
        </p:txBody>
      </p:sp>
    </p:spTree>
    <p:extLst>
      <p:ext uri="{BB962C8B-B14F-4D97-AF65-F5344CB8AC3E}">
        <p14:creationId xmlns:p14="http://schemas.microsoft.com/office/powerpoint/2010/main" val="11216181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47C131E-0BAF-CB59-1CFC-249E68FFDD22}"/>
              </a:ext>
            </a:extLst>
          </p:cNvPr>
          <p:cNvSpPr>
            <a:spLocks noGrp="1"/>
          </p:cNvSpPr>
          <p:nvPr>
            <p:ph type="sldNum" sz="quarter" idx="12"/>
          </p:nvPr>
        </p:nvSpPr>
        <p:spPr>
          <a:xfrm>
            <a:off x="50800" y="6290733"/>
            <a:ext cx="524933" cy="567267"/>
          </a:xfrm>
          <a:prstGeom prst="rect">
            <a:avLst/>
          </a:prstGeom>
        </p:spPr>
        <p:txBody>
          <a:bodyPr/>
          <a:lstStyle/>
          <a:p>
            <a:fld id="{CEA4F25D-53C8-744A-9259-CB9883C6E928}" type="slidenum">
              <a:rPr lang="en-US" smtClean="0"/>
              <a:t>‹#›</a:t>
            </a:fld>
            <a:endParaRPr lang="en-US"/>
          </a:p>
        </p:txBody>
      </p:sp>
      <p:sp>
        <p:nvSpPr>
          <p:cNvPr id="17" name="Text Placeholder 16">
            <a:extLst>
              <a:ext uri="{FF2B5EF4-FFF2-40B4-BE49-F238E27FC236}">
                <a16:creationId xmlns:a16="http://schemas.microsoft.com/office/drawing/2014/main" id="{937CE4CB-0644-F392-DE73-526526E946BA}"/>
              </a:ext>
            </a:extLst>
          </p:cNvPr>
          <p:cNvSpPr>
            <a:spLocks noGrp="1"/>
          </p:cNvSpPr>
          <p:nvPr>
            <p:ph type="body" sz="quarter" idx="13" hasCustomPrompt="1"/>
          </p:nvPr>
        </p:nvSpPr>
        <p:spPr>
          <a:xfrm>
            <a:off x="7263099" y="2097026"/>
            <a:ext cx="4386359" cy="551311"/>
          </a:xfrm>
          <a:prstGeom prst="rect">
            <a:avLst/>
          </a:prstGeom>
        </p:spPr>
        <p:txBody>
          <a:bodyPr lIns="0" tIns="0" rIns="0" bIns="0"/>
          <a:lstStyle>
            <a:lvl1pPr marL="0" indent="0">
              <a:buFontTx/>
              <a:buNone/>
              <a:defRPr sz="2400" b="1" i="0" baseline="0"/>
            </a:lvl1pPr>
          </a:lstStyle>
          <a:p>
            <a:pPr lvl="0"/>
            <a:r>
              <a:rPr lang="en-US"/>
              <a:t>Click to edit Master title style</a:t>
            </a:r>
          </a:p>
        </p:txBody>
      </p:sp>
      <p:sp>
        <p:nvSpPr>
          <p:cNvPr id="19" name="Text Placeholder 18">
            <a:extLst>
              <a:ext uri="{FF2B5EF4-FFF2-40B4-BE49-F238E27FC236}">
                <a16:creationId xmlns:a16="http://schemas.microsoft.com/office/drawing/2014/main" id="{4ADDAAD6-F55A-7186-829B-6A242F0A69C7}"/>
              </a:ext>
            </a:extLst>
          </p:cNvPr>
          <p:cNvSpPr>
            <a:spLocks noGrp="1"/>
          </p:cNvSpPr>
          <p:nvPr>
            <p:ph type="body" sz="quarter" idx="14"/>
          </p:nvPr>
        </p:nvSpPr>
        <p:spPr>
          <a:xfrm>
            <a:off x="7251702" y="2816354"/>
            <a:ext cx="4398433" cy="2991175"/>
          </a:xfrm>
          <a:prstGeom prst="rect">
            <a:avLst/>
          </a:prstGeom>
        </p:spPr>
        <p:txBody>
          <a:bodyPr lIns="0" tIns="0" rIns="0" bIns="0"/>
          <a:lstStyle>
            <a:lvl1pPr marL="182870" indent="-182870">
              <a:buClr>
                <a:schemeClr val="accent5"/>
              </a:buClr>
              <a:defRPr sz="1600" baseline="0">
                <a:solidFill>
                  <a:schemeClr val="bg2">
                    <a:lumMod val="10000"/>
                  </a:schemeClr>
                </a:solidFill>
              </a:defRPr>
            </a:lvl1pPr>
          </a:lstStyle>
          <a:p>
            <a:pPr lvl="0"/>
            <a:r>
              <a:rPr lang="en-US"/>
              <a:t>Click to edit Master text styles</a:t>
            </a:r>
          </a:p>
        </p:txBody>
      </p:sp>
      <p:graphicFrame>
        <p:nvGraphicFramePr>
          <p:cNvPr id="8" name="Chart 7">
            <a:extLst>
              <a:ext uri="{FF2B5EF4-FFF2-40B4-BE49-F238E27FC236}">
                <a16:creationId xmlns:a16="http://schemas.microsoft.com/office/drawing/2014/main" id="{C5BFFC5F-4DA3-4138-9C90-E58CDEB5B53C}"/>
              </a:ext>
            </a:extLst>
          </p:cNvPr>
          <p:cNvGraphicFramePr/>
          <p:nvPr userDrawn="1">
            <p:extLst>
              <p:ext uri="{D42A27DB-BD31-4B8C-83A1-F6EECF244321}">
                <p14:modId xmlns:p14="http://schemas.microsoft.com/office/powerpoint/2010/main" val="3644162028"/>
              </p:ext>
            </p:extLst>
          </p:nvPr>
        </p:nvGraphicFramePr>
        <p:xfrm>
          <a:off x="691304" y="1574289"/>
          <a:ext cx="5967411" cy="442805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802234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1C3C8-056E-CB63-4FBA-F7E04D7A146F}"/>
              </a:ext>
            </a:extLst>
          </p:cNvPr>
          <p:cNvSpPr>
            <a:spLocks noGrp="1"/>
          </p:cNvSpPr>
          <p:nvPr>
            <p:ph type="title"/>
          </p:nvPr>
        </p:nvSpPr>
        <p:spPr>
          <a:xfrm>
            <a:off x="1133856" y="558324"/>
            <a:ext cx="10515600" cy="1325033"/>
          </a:xfrm>
          <a:prstGeom prst="rect">
            <a:avLst/>
          </a:prstGeom>
        </p:spPr>
        <p:txBody>
          <a:bodyPr lIns="0" tIns="0" rIns="0" bIns="0"/>
          <a:lstStyle>
            <a:lvl1pPr>
              <a:defRPr sz="3600" b="1" i="0" baseline="0">
                <a:solidFill>
                  <a:schemeClr val="accent5"/>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35A08AA0-37CF-4591-1A54-446124DFDF71}"/>
              </a:ext>
            </a:extLst>
          </p:cNvPr>
          <p:cNvSpPr>
            <a:spLocks noGrp="1"/>
          </p:cNvSpPr>
          <p:nvPr>
            <p:ph type="sldNum" sz="quarter" idx="10"/>
          </p:nvPr>
        </p:nvSpPr>
        <p:spPr>
          <a:xfrm>
            <a:off x="50800" y="6290733"/>
            <a:ext cx="524933" cy="567267"/>
          </a:xfrm>
          <a:prstGeom prst="rect">
            <a:avLst/>
          </a:prstGeom>
        </p:spPr>
        <p:txBody>
          <a:bodyPr/>
          <a:lstStyle/>
          <a:p>
            <a:fld id="{CEA4F25D-53C8-744A-9259-CB9883C6E928}" type="slidenum">
              <a:rPr lang="en-US" smtClean="0"/>
              <a:pPr/>
              <a:t>‹#›</a:t>
            </a:fld>
            <a:endParaRPr lang="en-US"/>
          </a:p>
        </p:txBody>
      </p:sp>
    </p:spTree>
    <p:extLst>
      <p:ext uri="{BB962C8B-B14F-4D97-AF65-F5344CB8AC3E}">
        <p14:creationId xmlns:p14="http://schemas.microsoft.com/office/powerpoint/2010/main" val="20833721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alpha val="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C5CE64-69FF-8954-984E-C730062202B7}"/>
              </a:ext>
            </a:extLst>
          </p:cNvPr>
          <p:cNvSpPr>
            <a:spLocks noGrp="1"/>
          </p:cNvSpPr>
          <p:nvPr>
            <p:ph idx="1"/>
          </p:nvPr>
        </p:nvSpPr>
        <p:spPr>
          <a:xfrm>
            <a:off x="1133856" y="1828800"/>
            <a:ext cx="10515600" cy="4349749"/>
          </a:xfrm>
          <a:prstGeom prst="rect">
            <a:avLst/>
          </a:prstGeom>
        </p:spPr>
        <p:txBody>
          <a:bodyPr lIns="0" tIns="0" rIns="0" bIns="0"/>
          <a:lstStyle>
            <a:lvl1pPr>
              <a:spcAft>
                <a:spcPts val="800"/>
              </a:spcAft>
              <a:buClr>
                <a:schemeClr val="accent5"/>
              </a:buClr>
              <a:defRPr sz="2400" baseline="0">
                <a:solidFill>
                  <a:schemeClr val="bg1"/>
                </a:solidFill>
              </a:defRPr>
            </a:lvl1pPr>
            <a:lvl2pPr marL="914354" indent="-304784">
              <a:lnSpc>
                <a:spcPct val="100000"/>
              </a:lnSpc>
              <a:spcAft>
                <a:spcPts val="667"/>
              </a:spcAft>
              <a:buClr>
                <a:schemeClr val="accent5"/>
              </a:buClr>
              <a:buFont typeface="Menlo Regular" panose="020B0609030804020204" pitchFamily="49" charset="0"/>
              <a:buChar char="▻"/>
              <a:defRPr sz="2133" baseline="0">
                <a:solidFill>
                  <a:schemeClr val="bg1"/>
                </a:solidFill>
              </a:defRPr>
            </a:lvl2pPr>
            <a:lvl3pPr marL="1523925" indent="-304784">
              <a:lnSpc>
                <a:spcPct val="100000"/>
              </a:lnSpc>
              <a:spcAft>
                <a:spcPts val="667"/>
              </a:spcAft>
              <a:buClr>
                <a:schemeClr val="accent5"/>
              </a:buClr>
              <a:buFont typeface="Monaco" pitchFamily="2" charset="77"/>
              <a:buChar char="⎻"/>
              <a:defRPr sz="2133">
                <a:solidFill>
                  <a:schemeClr val="bg1"/>
                </a:solidFill>
              </a:defRPr>
            </a:lvl3pPr>
            <a:lvl4pPr>
              <a:defRPr sz="2000"/>
            </a:lvl4pPr>
            <a:lvl5pPr>
              <a:defRPr sz="2000"/>
            </a:lvl5pPr>
          </a:lstStyle>
          <a:p>
            <a:pPr lvl="0"/>
            <a:r>
              <a:rPr lang="en-US"/>
              <a:t>Click to edit Master text styles</a:t>
            </a:r>
          </a:p>
          <a:p>
            <a:pPr lvl="1"/>
            <a:r>
              <a:rPr lang="en-US"/>
              <a:t>Second level</a:t>
            </a:r>
          </a:p>
          <a:p>
            <a:pPr lvl="2"/>
            <a:r>
              <a:rPr lang="en-US"/>
              <a:t>Third level</a:t>
            </a:r>
          </a:p>
        </p:txBody>
      </p:sp>
      <p:sp>
        <p:nvSpPr>
          <p:cNvPr id="7" name="Title 1">
            <a:extLst>
              <a:ext uri="{FF2B5EF4-FFF2-40B4-BE49-F238E27FC236}">
                <a16:creationId xmlns:a16="http://schemas.microsoft.com/office/drawing/2014/main" id="{FE5F2899-4252-70FE-995C-5B4E05DDE43B}"/>
              </a:ext>
            </a:extLst>
          </p:cNvPr>
          <p:cNvSpPr>
            <a:spLocks noGrp="1"/>
          </p:cNvSpPr>
          <p:nvPr>
            <p:ph type="title"/>
          </p:nvPr>
        </p:nvSpPr>
        <p:spPr>
          <a:xfrm>
            <a:off x="1133856" y="558323"/>
            <a:ext cx="10515600" cy="1161063"/>
          </a:xfrm>
          <a:prstGeom prst="rect">
            <a:avLst/>
          </a:prstGeom>
        </p:spPr>
        <p:txBody>
          <a:bodyPr lIns="0" tIns="0" rIns="0" bIns="0"/>
          <a:lstStyle>
            <a:lvl1pPr>
              <a:defRPr sz="3600" b="1" i="0" baseline="0">
                <a:solidFill>
                  <a:schemeClr val="bg1"/>
                </a:solidFill>
              </a:defRPr>
            </a:lvl1pPr>
          </a:lstStyle>
          <a:p>
            <a:r>
              <a:rPr lang="en-US"/>
              <a:t>Click to edit Master title style</a:t>
            </a:r>
          </a:p>
        </p:txBody>
      </p:sp>
      <p:sp>
        <p:nvSpPr>
          <p:cNvPr id="9" name="Rectangle 8">
            <a:extLst>
              <a:ext uri="{FF2B5EF4-FFF2-40B4-BE49-F238E27FC236}">
                <a16:creationId xmlns:a16="http://schemas.microsoft.com/office/drawing/2014/main" id="{E424EA4E-A3A1-14D8-E95C-CE522D840803}"/>
              </a:ext>
            </a:extLst>
          </p:cNvPr>
          <p:cNvSpPr/>
          <p:nvPr userDrawn="1"/>
        </p:nvSpPr>
        <p:spPr>
          <a:xfrm>
            <a:off x="1" y="0"/>
            <a:ext cx="367552"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Rectangle 12">
            <a:extLst>
              <a:ext uri="{FF2B5EF4-FFF2-40B4-BE49-F238E27FC236}">
                <a16:creationId xmlns:a16="http://schemas.microsoft.com/office/drawing/2014/main" id="{D7FBDC65-142D-828C-5505-C25B5F08164D}"/>
              </a:ext>
            </a:extLst>
          </p:cNvPr>
          <p:cNvSpPr/>
          <p:nvPr userDrawn="1"/>
        </p:nvSpPr>
        <p:spPr>
          <a:xfrm>
            <a:off x="2" y="0"/>
            <a:ext cx="286871" cy="6858000"/>
          </a:xfrm>
          <a:prstGeom prst="rect">
            <a:avLst/>
          </a:prstGeom>
          <a:solidFill>
            <a:srgbClr val="24488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Tree>
    <p:extLst>
      <p:ext uri="{BB962C8B-B14F-4D97-AF65-F5344CB8AC3E}">
        <p14:creationId xmlns:p14="http://schemas.microsoft.com/office/powerpoint/2010/main" val="14989728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Logo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8333EB-9962-E640-AD95-90B4612F298F}"/>
              </a:ext>
            </a:extLst>
          </p:cNvPr>
          <p:cNvPicPr>
            <a:picLocks noChangeAspect="1"/>
          </p:cNvPicPr>
          <p:nvPr userDrawn="1"/>
        </p:nvPicPr>
        <p:blipFill>
          <a:blip r:embed="rId2"/>
          <a:srcRect/>
          <a:stretch/>
        </p:blipFill>
        <p:spPr>
          <a:xfrm>
            <a:off x="8728500" y="6155099"/>
            <a:ext cx="3069249" cy="423040"/>
          </a:xfrm>
          <a:prstGeom prst="rect">
            <a:avLst/>
          </a:prstGeom>
        </p:spPr>
      </p:pic>
      <p:pic>
        <p:nvPicPr>
          <p:cNvPr id="3" name="Picture 2">
            <a:extLst>
              <a:ext uri="{FF2B5EF4-FFF2-40B4-BE49-F238E27FC236}">
                <a16:creationId xmlns:a16="http://schemas.microsoft.com/office/drawing/2014/main" id="{3B7EAF11-99CD-534E-9C4C-90FD332181D0}"/>
              </a:ext>
            </a:extLst>
          </p:cNvPr>
          <p:cNvPicPr>
            <a:picLocks noChangeAspect="1"/>
          </p:cNvPicPr>
          <p:nvPr userDrawn="1"/>
        </p:nvPicPr>
        <p:blipFill>
          <a:blip r:embed="rId3"/>
          <a:stretch>
            <a:fillRect/>
          </a:stretch>
        </p:blipFill>
        <p:spPr>
          <a:xfrm>
            <a:off x="6993687" y="6245577"/>
            <a:ext cx="1271455" cy="283347"/>
          </a:xfrm>
          <a:prstGeom prst="rect">
            <a:avLst/>
          </a:prstGeom>
        </p:spPr>
      </p:pic>
      <p:sp>
        <p:nvSpPr>
          <p:cNvPr id="2" name="Slide Number Placeholder 1">
            <a:extLst>
              <a:ext uri="{FF2B5EF4-FFF2-40B4-BE49-F238E27FC236}">
                <a16:creationId xmlns:a16="http://schemas.microsoft.com/office/drawing/2014/main" id="{E2302232-2B57-0647-86BE-BB456A6AD4CA}"/>
              </a:ext>
            </a:extLst>
          </p:cNvPr>
          <p:cNvSpPr>
            <a:spLocks noGrp="1"/>
          </p:cNvSpPr>
          <p:nvPr>
            <p:ph type="sldNum" sz="quarter" idx="10"/>
          </p:nvPr>
        </p:nvSpPr>
        <p:spPr>
          <a:xfrm>
            <a:off x="8610600" y="6356350"/>
            <a:ext cx="2743200" cy="365125"/>
          </a:xfrm>
          <a:prstGeom prst="rect">
            <a:avLst/>
          </a:prstGeom>
        </p:spPr>
        <p:txBody>
          <a:bodyPr/>
          <a:lstStyle/>
          <a:p>
            <a:fld id="{6D73EB67-0CE6-8D4E-A5A2-84CE8C9EDB9D}" type="slidenum">
              <a:rPr lang="en-US" smtClean="0"/>
              <a:pPr/>
              <a:t>‹#›</a:t>
            </a:fld>
            <a:endParaRPr lang="en-US">
              <a:solidFill>
                <a:srgbClr val="414042"/>
              </a:solidFill>
            </a:endParaRPr>
          </a:p>
        </p:txBody>
      </p:sp>
    </p:spTree>
    <p:extLst>
      <p:ext uri="{BB962C8B-B14F-4D97-AF65-F5344CB8AC3E}">
        <p14:creationId xmlns:p14="http://schemas.microsoft.com/office/powerpoint/2010/main" val="39013261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Text, and 2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1001184" y="1376370"/>
            <a:ext cx="5080000" cy="475615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284384" y="1376368"/>
            <a:ext cx="5080000" cy="23018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284384" y="3830644"/>
            <a:ext cx="5080000" cy="23018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ftr" sz="quarter" idx="11"/>
          </p:nvPr>
        </p:nvSpPr>
        <p:spPr>
          <a:xfrm>
            <a:off x="4301067" y="6243639"/>
            <a:ext cx="3860800" cy="457200"/>
          </a:xfrm>
          <a:prstGeom prst="rect">
            <a:avLst/>
          </a:prstGeom>
          <a:ln/>
        </p:spPr>
        <p:txBody>
          <a:bodyPr/>
          <a:lstStyle>
            <a:lvl1pPr>
              <a:defRPr/>
            </a:lvl1pPr>
          </a:lstStyle>
          <a:p>
            <a:pPr>
              <a:defRPr/>
            </a:pPr>
            <a:endParaRPr lang="en-US"/>
          </a:p>
        </p:txBody>
      </p:sp>
    </p:spTree>
    <p:extLst>
      <p:ext uri="{BB962C8B-B14F-4D97-AF65-F5344CB8AC3E}">
        <p14:creationId xmlns:p14="http://schemas.microsoft.com/office/powerpoint/2010/main" val="41128482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9777292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4CBBB-F478-19F8-551D-0C60525D795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EE210FD-8574-16E8-9FBC-2826AAC90282}"/>
              </a:ext>
            </a:extLst>
          </p:cNvPr>
          <p:cNvSpPr>
            <a:spLocks noGrp="1"/>
          </p:cNvSpPr>
          <p:nvPr>
            <p:ph type="dt" sz="half" idx="10"/>
          </p:nvPr>
        </p:nvSpPr>
        <p:spPr/>
        <p:txBody>
          <a:bodyPr/>
          <a:lstStyle/>
          <a:p>
            <a:fld id="{6590B07D-6B73-4B47-956F-DBE668F70524}" type="datetimeFigureOut">
              <a:rPr lang="en-US" smtClean="0"/>
              <a:t>6/19/2025</a:t>
            </a:fld>
            <a:endParaRPr lang="en-US"/>
          </a:p>
        </p:txBody>
      </p:sp>
      <p:sp>
        <p:nvSpPr>
          <p:cNvPr id="4" name="Footer Placeholder 3">
            <a:extLst>
              <a:ext uri="{FF2B5EF4-FFF2-40B4-BE49-F238E27FC236}">
                <a16:creationId xmlns:a16="http://schemas.microsoft.com/office/drawing/2014/main" id="{D42C3D81-89B4-CA4E-B2A6-3E67173506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E8389B-8F56-4AE8-921B-A21C3A8AA6CF}"/>
              </a:ext>
            </a:extLst>
          </p:cNvPr>
          <p:cNvSpPr>
            <a:spLocks noGrp="1"/>
          </p:cNvSpPr>
          <p:nvPr>
            <p:ph type="sldNum" sz="quarter" idx="12"/>
          </p:nvPr>
        </p:nvSpPr>
        <p:spPr/>
        <p:txBody>
          <a:bodyPr/>
          <a:lstStyle/>
          <a:p>
            <a:fld id="{AD745BFF-972E-4906-A61B-797717E77CEC}" type="slidenum">
              <a:rPr lang="en-US" smtClean="0"/>
              <a:t>‹#›</a:t>
            </a:fld>
            <a:endParaRPr lang="en-US"/>
          </a:p>
        </p:txBody>
      </p:sp>
    </p:spTree>
    <p:extLst>
      <p:ext uri="{BB962C8B-B14F-4D97-AF65-F5344CB8AC3E}">
        <p14:creationId xmlns:p14="http://schemas.microsoft.com/office/powerpoint/2010/main" val="22800916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54244E-CA35-E300-A1D0-E76B5DCE6A8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FEE621A-9EB8-4C83-94AE-A031427478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92480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05546795"/>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E2BFE-94B9-F42B-F177-C9DFB7939B7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6B60AFB-D529-46E5-9EC1-837E09A33A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B3A91D-4375-902A-4DD6-24C10947A19C}"/>
              </a:ext>
            </a:extLst>
          </p:cNvPr>
          <p:cNvSpPr>
            <a:spLocks noGrp="1"/>
          </p:cNvSpPr>
          <p:nvPr>
            <p:ph type="dt" sz="half" idx="10"/>
          </p:nvPr>
        </p:nvSpPr>
        <p:spPr/>
        <p:txBody>
          <a:bodyPr/>
          <a:lstStyle/>
          <a:p>
            <a:fld id="{C32C974C-F773-4388-BA98-3CD5A0C70396}" type="datetimeFigureOut">
              <a:rPr lang="en-US" smtClean="0"/>
              <a:t>6/19/2025</a:t>
            </a:fld>
            <a:endParaRPr lang="en-US"/>
          </a:p>
        </p:txBody>
      </p:sp>
      <p:sp>
        <p:nvSpPr>
          <p:cNvPr id="5" name="Footer Placeholder 4">
            <a:extLst>
              <a:ext uri="{FF2B5EF4-FFF2-40B4-BE49-F238E27FC236}">
                <a16:creationId xmlns:a16="http://schemas.microsoft.com/office/drawing/2014/main" id="{E82E2CED-2FDF-9640-1310-A51D87FAA2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7AF409-72FF-C376-D515-BFC329842B84}"/>
              </a:ext>
            </a:extLst>
          </p:cNvPr>
          <p:cNvSpPr>
            <a:spLocks noGrp="1"/>
          </p:cNvSpPr>
          <p:nvPr>
            <p:ph type="sldNum" sz="quarter" idx="12"/>
          </p:nvPr>
        </p:nvSpPr>
        <p:spPr/>
        <p:txBody>
          <a:bodyPr/>
          <a:lstStyle/>
          <a:p>
            <a:fld id="{1CDD4EF5-2C14-40B6-8C26-B19A01A72D7C}" type="slidenum">
              <a:rPr lang="en-US" smtClean="0"/>
              <a:t>‹#›</a:t>
            </a:fld>
            <a:endParaRPr lang="en-US"/>
          </a:p>
        </p:txBody>
      </p:sp>
    </p:spTree>
    <p:extLst>
      <p:ext uri="{BB962C8B-B14F-4D97-AF65-F5344CB8AC3E}">
        <p14:creationId xmlns:p14="http://schemas.microsoft.com/office/powerpoint/2010/main" val="2351883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1C689-F7D6-7FBA-8AE0-1D746BCD56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03F571-5C41-536B-FFAC-789A1B41B5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3CA25B3-4A1E-3322-AF05-80CE82C3CD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2903FDD-0E08-FD0F-DC6F-6C1162D3FBCF}"/>
              </a:ext>
            </a:extLst>
          </p:cNvPr>
          <p:cNvSpPr>
            <a:spLocks noGrp="1"/>
          </p:cNvSpPr>
          <p:nvPr>
            <p:ph type="dt" sz="half" idx="10"/>
          </p:nvPr>
        </p:nvSpPr>
        <p:spPr/>
        <p:txBody>
          <a:bodyPr/>
          <a:lstStyle/>
          <a:p>
            <a:fld id="{F89E68C7-604B-49DC-9C31-03495E6DB120}" type="datetimeFigureOut">
              <a:rPr lang="en-US" smtClean="0"/>
              <a:t>6/19/2025</a:t>
            </a:fld>
            <a:endParaRPr lang="en-US"/>
          </a:p>
        </p:txBody>
      </p:sp>
      <p:sp>
        <p:nvSpPr>
          <p:cNvPr id="6" name="Footer Placeholder 5">
            <a:extLst>
              <a:ext uri="{FF2B5EF4-FFF2-40B4-BE49-F238E27FC236}">
                <a16:creationId xmlns:a16="http://schemas.microsoft.com/office/drawing/2014/main" id="{75EAA201-1EF3-73CB-7CD3-68400D054C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C990A5-F168-15AB-CA38-209FE5AF3DC3}"/>
              </a:ext>
            </a:extLst>
          </p:cNvPr>
          <p:cNvSpPr>
            <a:spLocks noGrp="1"/>
          </p:cNvSpPr>
          <p:nvPr>
            <p:ph type="sldNum" sz="quarter" idx="12"/>
          </p:nvPr>
        </p:nvSpPr>
        <p:spPr/>
        <p:txBody>
          <a:bodyPr/>
          <a:lstStyle/>
          <a:p>
            <a:fld id="{3643EA39-BFA5-4755-B336-9C2DDA113DC2}" type="slidenum">
              <a:rPr lang="en-US" smtClean="0"/>
              <a:t>‹#›</a:t>
            </a:fld>
            <a:endParaRPr lang="en-US"/>
          </a:p>
        </p:txBody>
      </p:sp>
    </p:spTree>
    <p:extLst>
      <p:ext uri="{BB962C8B-B14F-4D97-AF65-F5344CB8AC3E}">
        <p14:creationId xmlns:p14="http://schemas.microsoft.com/office/powerpoint/2010/main" val="25176931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C3CCA-B74A-D5AF-67FA-5709B0E584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0E7F9E-EE97-073E-E334-575D28BFEE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F1AE47-D8F1-C96C-38D2-D5E6D227CFD3}"/>
              </a:ext>
            </a:extLst>
          </p:cNvPr>
          <p:cNvSpPr>
            <a:spLocks noGrp="1"/>
          </p:cNvSpPr>
          <p:nvPr>
            <p:ph type="dt" sz="half" idx="10"/>
          </p:nvPr>
        </p:nvSpPr>
        <p:spPr/>
        <p:txBody>
          <a:bodyPr/>
          <a:lstStyle/>
          <a:p>
            <a:fld id="{C32C974C-F773-4388-BA98-3CD5A0C70396}" type="datetimeFigureOut">
              <a:rPr lang="en-US" smtClean="0"/>
              <a:t>6/19/2025</a:t>
            </a:fld>
            <a:endParaRPr lang="en-US"/>
          </a:p>
        </p:txBody>
      </p:sp>
      <p:sp>
        <p:nvSpPr>
          <p:cNvPr id="5" name="Footer Placeholder 4">
            <a:extLst>
              <a:ext uri="{FF2B5EF4-FFF2-40B4-BE49-F238E27FC236}">
                <a16:creationId xmlns:a16="http://schemas.microsoft.com/office/drawing/2014/main" id="{6D4B4130-5E2C-E0E5-4CBA-410A1A3A66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E5DC7F-105C-CB6D-DC3C-3C80FDDD6CB3}"/>
              </a:ext>
            </a:extLst>
          </p:cNvPr>
          <p:cNvSpPr>
            <a:spLocks noGrp="1"/>
          </p:cNvSpPr>
          <p:nvPr>
            <p:ph type="sldNum" sz="quarter" idx="12"/>
          </p:nvPr>
        </p:nvSpPr>
        <p:spPr/>
        <p:txBody>
          <a:bodyPr/>
          <a:lstStyle/>
          <a:p>
            <a:fld id="{1CDD4EF5-2C14-40B6-8C26-B19A01A72D7C}" type="slidenum">
              <a:rPr lang="en-US" smtClean="0"/>
              <a:t>‹#›</a:t>
            </a:fld>
            <a:endParaRPr lang="en-US"/>
          </a:p>
        </p:txBody>
      </p:sp>
    </p:spTree>
    <p:extLst>
      <p:ext uri="{BB962C8B-B14F-4D97-AF65-F5344CB8AC3E}">
        <p14:creationId xmlns:p14="http://schemas.microsoft.com/office/powerpoint/2010/main" val="32633745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4CC02-27A7-51B8-0810-2AC8016975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547FB27-85B7-F2AB-E2EC-7D0C963653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0A93DF-3E61-3244-D89B-D731057D7AAE}"/>
              </a:ext>
            </a:extLst>
          </p:cNvPr>
          <p:cNvSpPr>
            <a:spLocks noGrp="1"/>
          </p:cNvSpPr>
          <p:nvPr>
            <p:ph type="dt" sz="half" idx="10"/>
          </p:nvPr>
        </p:nvSpPr>
        <p:spPr/>
        <p:txBody>
          <a:bodyPr/>
          <a:lstStyle/>
          <a:p>
            <a:fld id="{C32C974C-F773-4388-BA98-3CD5A0C70396}" type="datetimeFigureOut">
              <a:rPr lang="en-US" smtClean="0"/>
              <a:t>6/19/2025</a:t>
            </a:fld>
            <a:endParaRPr lang="en-US"/>
          </a:p>
        </p:txBody>
      </p:sp>
      <p:sp>
        <p:nvSpPr>
          <p:cNvPr id="5" name="Footer Placeholder 4">
            <a:extLst>
              <a:ext uri="{FF2B5EF4-FFF2-40B4-BE49-F238E27FC236}">
                <a16:creationId xmlns:a16="http://schemas.microsoft.com/office/drawing/2014/main" id="{2DC19588-755D-1C8B-1A03-3E781807B7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C2C435-9079-1250-AA16-7FAA57784CED}"/>
              </a:ext>
            </a:extLst>
          </p:cNvPr>
          <p:cNvSpPr>
            <a:spLocks noGrp="1"/>
          </p:cNvSpPr>
          <p:nvPr>
            <p:ph type="sldNum" sz="quarter" idx="12"/>
          </p:nvPr>
        </p:nvSpPr>
        <p:spPr/>
        <p:txBody>
          <a:bodyPr/>
          <a:lstStyle/>
          <a:p>
            <a:fld id="{1CDD4EF5-2C14-40B6-8C26-B19A01A72D7C}" type="slidenum">
              <a:rPr lang="en-US" smtClean="0"/>
              <a:t>‹#›</a:t>
            </a:fld>
            <a:endParaRPr lang="en-US"/>
          </a:p>
        </p:txBody>
      </p:sp>
    </p:spTree>
    <p:extLst>
      <p:ext uri="{BB962C8B-B14F-4D97-AF65-F5344CB8AC3E}">
        <p14:creationId xmlns:p14="http://schemas.microsoft.com/office/powerpoint/2010/main" val="19344543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1AB85-3114-D0AD-3EC6-0C98006F4E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682291-3338-C892-FCA0-6DBE678CBD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9D6013-90FC-E547-43CE-C0A746D6D2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B689B9-D655-B12F-9AC8-0FA7F127996B}"/>
              </a:ext>
            </a:extLst>
          </p:cNvPr>
          <p:cNvSpPr>
            <a:spLocks noGrp="1"/>
          </p:cNvSpPr>
          <p:nvPr>
            <p:ph type="dt" sz="half" idx="10"/>
          </p:nvPr>
        </p:nvSpPr>
        <p:spPr/>
        <p:txBody>
          <a:bodyPr/>
          <a:lstStyle/>
          <a:p>
            <a:fld id="{C32C974C-F773-4388-BA98-3CD5A0C70396}" type="datetimeFigureOut">
              <a:rPr lang="en-US" smtClean="0"/>
              <a:t>6/19/2025</a:t>
            </a:fld>
            <a:endParaRPr lang="en-US"/>
          </a:p>
        </p:txBody>
      </p:sp>
      <p:sp>
        <p:nvSpPr>
          <p:cNvPr id="6" name="Footer Placeholder 5">
            <a:extLst>
              <a:ext uri="{FF2B5EF4-FFF2-40B4-BE49-F238E27FC236}">
                <a16:creationId xmlns:a16="http://schemas.microsoft.com/office/drawing/2014/main" id="{BE120723-45AC-6EE9-06DC-65F8430998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B9616D-9DE9-F324-52E4-2714FF9C9D46}"/>
              </a:ext>
            </a:extLst>
          </p:cNvPr>
          <p:cNvSpPr>
            <a:spLocks noGrp="1"/>
          </p:cNvSpPr>
          <p:nvPr>
            <p:ph type="sldNum" sz="quarter" idx="12"/>
          </p:nvPr>
        </p:nvSpPr>
        <p:spPr/>
        <p:txBody>
          <a:bodyPr/>
          <a:lstStyle/>
          <a:p>
            <a:fld id="{1CDD4EF5-2C14-40B6-8C26-B19A01A72D7C}" type="slidenum">
              <a:rPr lang="en-US" smtClean="0"/>
              <a:t>‹#›</a:t>
            </a:fld>
            <a:endParaRPr lang="en-US"/>
          </a:p>
        </p:txBody>
      </p:sp>
    </p:spTree>
    <p:extLst>
      <p:ext uri="{BB962C8B-B14F-4D97-AF65-F5344CB8AC3E}">
        <p14:creationId xmlns:p14="http://schemas.microsoft.com/office/powerpoint/2010/main" val="26389750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324EF-E731-4660-FFBA-29D960AF90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782FB7-4C31-5D85-1835-FABAE8A4DF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3B4DFB-4ED6-A47B-E5FC-C5BA02F8A3F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1DD11A-000C-6734-73A1-432246C88A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1F69AC1-C0C7-359A-EFD7-2728A43AD4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DDF1BB8-AF0A-28BC-C49C-15F639005575}"/>
              </a:ext>
            </a:extLst>
          </p:cNvPr>
          <p:cNvSpPr>
            <a:spLocks noGrp="1"/>
          </p:cNvSpPr>
          <p:nvPr>
            <p:ph type="dt" sz="half" idx="10"/>
          </p:nvPr>
        </p:nvSpPr>
        <p:spPr/>
        <p:txBody>
          <a:bodyPr/>
          <a:lstStyle/>
          <a:p>
            <a:fld id="{C32C974C-F773-4388-BA98-3CD5A0C70396}" type="datetimeFigureOut">
              <a:rPr lang="en-US" smtClean="0"/>
              <a:t>6/19/2025</a:t>
            </a:fld>
            <a:endParaRPr lang="en-US"/>
          </a:p>
        </p:txBody>
      </p:sp>
      <p:sp>
        <p:nvSpPr>
          <p:cNvPr id="8" name="Footer Placeholder 7">
            <a:extLst>
              <a:ext uri="{FF2B5EF4-FFF2-40B4-BE49-F238E27FC236}">
                <a16:creationId xmlns:a16="http://schemas.microsoft.com/office/drawing/2014/main" id="{9AF27CD5-479A-1F0B-3CF8-E44A143DCC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EAC954-10B8-CDCA-ACB8-8B5EEADFDB9A}"/>
              </a:ext>
            </a:extLst>
          </p:cNvPr>
          <p:cNvSpPr>
            <a:spLocks noGrp="1"/>
          </p:cNvSpPr>
          <p:nvPr>
            <p:ph type="sldNum" sz="quarter" idx="12"/>
          </p:nvPr>
        </p:nvSpPr>
        <p:spPr/>
        <p:txBody>
          <a:bodyPr/>
          <a:lstStyle/>
          <a:p>
            <a:fld id="{1CDD4EF5-2C14-40B6-8C26-B19A01A72D7C}" type="slidenum">
              <a:rPr lang="en-US" smtClean="0"/>
              <a:t>‹#›</a:t>
            </a:fld>
            <a:endParaRPr lang="en-US"/>
          </a:p>
        </p:txBody>
      </p:sp>
    </p:spTree>
    <p:extLst>
      <p:ext uri="{BB962C8B-B14F-4D97-AF65-F5344CB8AC3E}">
        <p14:creationId xmlns:p14="http://schemas.microsoft.com/office/powerpoint/2010/main" val="188826212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08BDF-2735-30FE-CE71-E4D9ACDE65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E91F43A-B585-B938-1602-5DAE9C1C2A27}"/>
              </a:ext>
            </a:extLst>
          </p:cNvPr>
          <p:cNvSpPr>
            <a:spLocks noGrp="1"/>
          </p:cNvSpPr>
          <p:nvPr>
            <p:ph type="dt" sz="half" idx="10"/>
          </p:nvPr>
        </p:nvSpPr>
        <p:spPr/>
        <p:txBody>
          <a:bodyPr/>
          <a:lstStyle/>
          <a:p>
            <a:fld id="{C32C974C-F773-4388-BA98-3CD5A0C70396}" type="datetimeFigureOut">
              <a:rPr lang="en-US" smtClean="0"/>
              <a:t>6/19/2025</a:t>
            </a:fld>
            <a:endParaRPr lang="en-US"/>
          </a:p>
        </p:txBody>
      </p:sp>
      <p:sp>
        <p:nvSpPr>
          <p:cNvPr id="4" name="Footer Placeholder 3">
            <a:extLst>
              <a:ext uri="{FF2B5EF4-FFF2-40B4-BE49-F238E27FC236}">
                <a16:creationId xmlns:a16="http://schemas.microsoft.com/office/drawing/2014/main" id="{05796DF6-1851-46E6-D2C9-5E211E695B0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705688-D63D-9471-99C8-A03A33ADDF88}"/>
              </a:ext>
            </a:extLst>
          </p:cNvPr>
          <p:cNvSpPr>
            <a:spLocks noGrp="1"/>
          </p:cNvSpPr>
          <p:nvPr>
            <p:ph type="sldNum" sz="quarter" idx="12"/>
          </p:nvPr>
        </p:nvSpPr>
        <p:spPr/>
        <p:txBody>
          <a:bodyPr/>
          <a:lstStyle/>
          <a:p>
            <a:fld id="{1CDD4EF5-2C14-40B6-8C26-B19A01A72D7C}" type="slidenum">
              <a:rPr lang="en-US" smtClean="0"/>
              <a:t>‹#›</a:t>
            </a:fld>
            <a:endParaRPr lang="en-US"/>
          </a:p>
        </p:txBody>
      </p:sp>
    </p:spTree>
    <p:extLst>
      <p:ext uri="{BB962C8B-B14F-4D97-AF65-F5344CB8AC3E}">
        <p14:creationId xmlns:p14="http://schemas.microsoft.com/office/powerpoint/2010/main" val="379559502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F2CDE0-90E1-2E96-2AEF-A9D1C3AA89D2}"/>
              </a:ext>
            </a:extLst>
          </p:cNvPr>
          <p:cNvSpPr>
            <a:spLocks noGrp="1"/>
          </p:cNvSpPr>
          <p:nvPr>
            <p:ph type="dt" sz="half" idx="10"/>
          </p:nvPr>
        </p:nvSpPr>
        <p:spPr/>
        <p:txBody>
          <a:bodyPr/>
          <a:lstStyle/>
          <a:p>
            <a:fld id="{C32C974C-F773-4388-BA98-3CD5A0C70396}" type="datetimeFigureOut">
              <a:rPr lang="en-US" smtClean="0"/>
              <a:t>6/19/2025</a:t>
            </a:fld>
            <a:endParaRPr lang="en-US"/>
          </a:p>
        </p:txBody>
      </p:sp>
      <p:sp>
        <p:nvSpPr>
          <p:cNvPr id="3" name="Footer Placeholder 2">
            <a:extLst>
              <a:ext uri="{FF2B5EF4-FFF2-40B4-BE49-F238E27FC236}">
                <a16:creationId xmlns:a16="http://schemas.microsoft.com/office/drawing/2014/main" id="{AA798424-9B5B-76A6-555B-F4F0EEFEEA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C45086-6227-48AE-5F71-058C59006F02}"/>
              </a:ext>
            </a:extLst>
          </p:cNvPr>
          <p:cNvSpPr>
            <a:spLocks noGrp="1"/>
          </p:cNvSpPr>
          <p:nvPr>
            <p:ph type="sldNum" sz="quarter" idx="12"/>
          </p:nvPr>
        </p:nvSpPr>
        <p:spPr/>
        <p:txBody>
          <a:bodyPr/>
          <a:lstStyle/>
          <a:p>
            <a:fld id="{1CDD4EF5-2C14-40B6-8C26-B19A01A72D7C}" type="slidenum">
              <a:rPr lang="en-US" smtClean="0"/>
              <a:t>‹#›</a:t>
            </a:fld>
            <a:endParaRPr lang="en-US"/>
          </a:p>
        </p:txBody>
      </p:sp>
    </p:spTree>
    <p:extLst>
      <p:ext uri="{BB962C8B-B14F-4D97-AF65-F5344CB8AC3E}">
        <p14:creationId xmlns:p14="http://schemas.microsoft.com/office/powerpoint/2010/main" val="80411507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A2FD3-5D07-0306-1C54-42BF6EDC2F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6074786-0C19-7F5F-B27D-9B30113C84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71FDD99-81E8-B199-D298-8480A0C75F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80B9E7-B96D-336C-A7D8-5CD0C8DAF849}"/>
              </a:ext>
            </a:extLst>
          </p:cNvPr>
          <p:cNvSpPr>
            <a:spLocks noGrp="1"/>
          </p:cNvSpPr>
          <p:nvPr>
            <p:ph type="dt" sz="half" idx="10"/>
          </p:nvPr>
        </p:nvSpPr>
        <p:spPr/>
        <p:txBody>
          <a:bodyPr/>
          <a:lstStyle/>
          <a:p>
            <a:fld id="{C32C974C-F773-4388-BA98-3CD5A0C70396}" type="datetimeFigureOut">
              <a:rPr lang="en-US" smtClean="0"/>
              <a:t>6/19/2025</a:t>
            </a:fld>
            <a:endParaRPr lang="en-US"/>
          </a:p>
        </p:txBody>
      </p:sp>
      <p:sp>
        <p:nvSpPr>
          <p:cNvPr id="6" name="Footer Placeholder 5">
            <a:extLst>
              <a:ext uri="{FF2B5EF4-FFF2-40B4-BE49-F238E27FC236}">
                <a16:creationId xmlns:a16="http://schemas.microsoft.com/office/drawing/2014/main" id="{EFA497B1-7A50-94C5-108C-75BCF0CB63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5C8C03-75FC-A462-3E42-FC8572D04967}"/>
              </a:ext>
            </a:extLst>
          </p:cNvPr>
          <p:cNvSpPr>
            <a:spLocks noGrp="1"/>
          </p:cNvSpPr>
          <p:nvPr>
            <p:ph type="sldNum" sz="quarter" idx="12"/>
          </p:nvPr>
        </p:nvSpPr>
        <p:spPr/>
        <p:txBody>
          <a:bodyPr/>
          <a:lstStyle/>
          <a:p>
            <a:fld id="{1CDD4EF5-2C14-40B6-8C26-B19A01A72D7C}" type="slidenum">
              <a:rPr lang="en-US" smtClean="0"/>
              <a:t>‹#›</a:t>
            </a:fld>
            <a:endParaRPr lang="en-US"/>
          </a:p>
        </p:txBody>
      </p:sp>
    </p:spTree>
    <p:extLst>
      <p:ext uri="{BB962C8B-B14F-4D97-AF65-F5344CB8AC3E}">
        <p14:creationId xmlns:p14="http://schemas.microsoft.com/office/powerpoint/2010/main" val="33764160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2F88E-6BDC-A2FB-A3C5-6ACD5F398A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00BB14E-5AEF-B656-B339-BC5822C9A5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B6B0C9A-D2B3-52EB-0896-E2184B447F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B97C5C-59D3-D55D-CE23-389FDDD80262}"/>
              </a:ext>
            </a:extLst>
          </p:cNvPr>
          <p:cNvSpPr>
            <a:spLocks noGrp="1"/>
          </p:cNvSpPr>
          <p:nvPr>
            <p:ph type="dt" sz="half" idx="10"/>
          </p:nvPr>
        </p:nvSpPr>
        <p:spPr/>
        <p:txBody>
          <a:bodyPr/>
          <a:lstStyle/>
          <a:p>
            <a:fld id="{C32C974C-F773-4388-BA98-3CD5A0C70396}" type="datetimeFigureOut">
              <a:rPr lang="en-US" smtClean="0"/>
              <a:t>6/19/2025</a:t>
            </a:fld>
            <a:endParaRPr lang="en-US"/>
          </a:p>
        </p:txBody>
      </p:sp>
      <p:sp>
        <p:nvSpPr>
          <p:cNvPr id="6" name="Footer Placeholder 5">
            <a:extLst>
              <a:ext uri="{FF2B5EF4-FFF2-40B4-BE49-F238E27FC236}">
                <a16:creationId xmlns:a16="http://schemas.microsoft.com/office/drawing/2014/main" id="{3114E401-8E98-32A3-EA05-EA78D73531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11B31D-4306-41FA-C729-FE9E6028AD52}"/>
              </a:ext>
            </a:extLst>
          </p:cNvPr>
          <p:cNvSpPr>
            <a:spLocks noGrp="1"/>
          </p:cNvSpPr>
          <p:nvPr>
            <p:ph type="sldNum" sz="quarter" idx="12"/>
          </p:nvPr>
        </p:nvSpPr>
        <p:spPr/>
        <p:txBody>
          <a:bodyPr/>
          <a:lstStyle/>
          <a:p>
            <a:fld id="{1CDD4EF5-2C14-40B6-8C26-B19A01A72D7C}" type="slidenum">
              <a:rPr lang="en-US" smtClean="0"/>
              <a:t>‹#›</a:t>
            </a:fld>
            <a:endParaRPr lang="en-US"/>
          </a:p>
        </p:txBody>
      </p:sp>
    </p:spTree>
    <p:extLst>
      <p:ext uri="{BB962C8B-B14F-4D97-AF65-F5344CB8AC3E}">
        <p14:creationId xmlns:p14="http://schemas.microsoft.com/office/powerpoint/2010/main" val="1204140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C8223-6FB6-C193-8A42-E38056BBD8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F9D48E-9560-5893-2A35-F1D6BC2F2D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BC7C58-0B6F-A9DD-9F70-EC9F192538E2}"/>
              </a:ext>
            </a:extLst>
          </p:cNvPr>
          <p:cNvSpPr>
            <a:spLocks noGrp="1"/>
          </p:cNvSpPr>
          <p:nvPr>
            <p:ph type="dt" sz="half" idx="10"/>
          </p:nvPr>
        </p:nvSpPr>
        <p:spPr/>
        <p:txBody>
          <a:bodyPr/>
          <a:lstStyle/>
          <a:p>
            <a:fld id="{C32C974C-F773-4388-BA98-3CD5A0C70396}" type="datetimeFigureOut">
              <a:rPr lang="en-US" smtClean="0"/>
              <a:t>6/19/2025</a:t>
            </a:fld>
            <a:endParaRPr lang="en-US"/>
          </a:p>
        </p:txBody>
      </p:sp>
      <p:sp>
        <p:nvSpPr>
          <p:cNvPr id="5" name="Footer Placeholder 4">
            <a:extLst>
              <a:ext uri="{FF2B5EF4-FFF2-40B4-BE49-F238E27FC236}">
                <a16:creationId xmlns:a16="http://schemas.microsoft.com/office/drawing/2014/main" id="{F461EDE5-DEB2-5CD8-C1CB-E14AA91558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03DF67-EFEB-166C-05F1-14D1E4BE42BC}"/>
              </a:ext>
            </a:extLst>
          </p:cNvPr>
          <p:cNvSpPr>
            <a:spLocks noGrp="1"/>
          </p:cNvSpPr>
          <p:nvPr>
            <p:ph type="sldNum" sz="quarter" idx="12"/>
          </p:nvPr>
        </p:nvSpPr>
        <p:spPr/>
        <p:txBody>
          <a:bodyPr/>
          <a:lstStyle/>
          <a:p>
            <a:fld id="{1CDD4EF5-2C14-40B6-8C26-B19A01A72D7C}" type="slidenum">
              <a:rPr lang="en-US" smtClean="0"/>
              <a:t>‹#›</a:t>
            </a:fld>
            <a:endParaRPr lang="en-US"/>
          </a:p>
        </p:txBody>
      </p:sp>
    </p:spTree>
    <p:extLst>
      <p:ext uri="{BB962C8B-B14F-4D97-AF65-F5344CB8AC3E}">
        <p14:creationId xmlns:p14="http://schemas.microsoft.com/office/powerpoint/2010/main" val="8515537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6496FE-60D1-6B32-A0AA-328F64F996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319CDE-32D3-6165-A7C6-726D1A3C441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637770-C360-9D04-8A2B-010E50410C68}"/>
              </a:ext>
            </a:extLst>
          </p:cNvPr>
          <p:cNvSpPr>
            <a:spLocks noGrp="1"/>
          </p:cNvSpPr>
          <p:nvPr>
            <p:ph type="dt" sz="half" idx="10"/>
          </p:nvPr>
        </p:nvSpPr>
        <p:spPr/>
        <p:txBody>
          <a:bodyPr/>
          <a:lstStyle/>
          <a:p>
            <a:fld id="{C32C974C-F773-4388-BA98-3CD5A0C70396}" type="datetimeFigureOut">
              <a:rPr lang="en-US" smtClean="0"/>
              <a:t>6/19/2025</a:t>
            </a:fld>
            <a:endParaRPr lang="en-US"/>
          </a:p>
        </p:txBody>
      </p:sp>
      <p:sp>
        <p:nvSpPr>
          <p:cNvPr id="5" name="Footer Placeholder 4">
            <a:extLst>
              <a:ext uri="{FF2B5EF4-FFF2-40B4-BE49-F238E27FC236}">
                <a16:creationId xmlns:a16="http://schemas.microsoft.com/office/drawing/2014/main" id="{9CE1C48F-432B-7310-9359-67FC47FF7C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92DD76-E8AC-4A7D-9EF6-70AE0DFAFF40}"/>
              </a:ext>
            </a:extLst>
          </p:cNvPr>
          <p:cNvSpPr>
            <a:spLocks noGrp="1"/>
          </p:cNvSpPr>
          <p:nvPr>
            <p:ph type="sldNum" sz="quarter" idx="12"/>
          </p:nvPr>
        </p:nvSpPr>
        <p:spPr/>
        <p:txBody>
          <a:bodyPr/>
          <a:lstStyle/>
          <a:p>
            <a:fld id="{1CDD4EF5-2C14-40B6-8C26-B19A01A72D7C}" type="slidenum">
              <a:rPr lang="en-US" smtClean="0"/>
              <a:t>‹#›</a:t>
            </a:fld>
            <a:endParaRPr lang="en-US"/>
          </a:p>
        </p:txBody>
      </p:sp>
    </p:spTree>
    <p:extLst>
      <p:ext uri="{BB962C8B-B14F-4D97-AF65-F5344CB8AC3E}">
        <p14:creationId xmlns:p14="http://schemas.microsoft.com/office/powerpoint/2010/main" val="2223790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5ACC8-B32F-46D8-C1F1-2FE2DB246AE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1EE570-7A61-84AB-C319-292AE08D22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856F22-9CD6-2C32-109F-39830C90262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59EB88-9835-5274-35F3-96A85DB3F3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AB95BA-FDAB-11FF-4D85-9CD27604FEE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9A07F0-A44D-12FF-1E65-58AB11C8C537}"/>
              </a:ext>
            </a:extLst>
          </p:cNvPr>
          <p:cNvSpPr>
            <a:spLocks noGrp="1"/>
          </p:cNvSpPr>
          <p:nvPr>
            <p:ph type="dt" sz="half" idx="10"/>
          </p:nvPr>
        </p:nvSpPr>
        <p:spPr/>
        <p:txBody>
          <a:bodyPr/>
          <a:lstStyle/>
          <a:p>
            <a:fld id="{F89E68C7-604B-49DC-9C31-03495E6DB120}" type="datetimeFigureOut">
              <a:rPr lang="en-US" smtClean="0"/>
              <a:t>6/19/2025</a:t>
            </a:fld>
            <a:endParaRPr lang="en-US"/>
          </a:p>
        </p:txBody>
      </p:sp>
      <p:sp>
        <p:nvSpPr>
          <p:cNvPr id="8" name="Footer Placeholder 7">
            <a:extLst>
              <a:ext uri="{FF2B5EF4-FFF2-40B4-BE49-F238E27FC236}">
                <a16:creationId xmlns:a16="http://schemas.microsoft.com/office/drawing/2014/main" id="{B302ABF5-A0DD-9A27-AB5A-D0713804F3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5A39AE-134F-D7BC-866D-EE3C3120F2D4}"/>
              </a:ext>
            </a:extLst>
          </p:cNvPr>
          <p:cNvSpPr>
            <a:spLocks noGrp="1"/>
          </p:cNvSpPr>
          <p:nvPr>
            <p:ph type="sldNum" sz="quarter" idx="12"/>
          </p:nvPr>
        </p:nvSpPr>
        <p:spPr/>
        <p:txBody>
          <a:bodyPr/>
          <a:lstStyle/>
          <a:p>
            <a:fld id="{3643EA39-BFA5-4755-B336-9C2DDA113DC2}" type="slidenum">
              <a:rPr lang="en-US" smtClean="0"/>
              <a:t>‹#›</a:t>
            </a:fld>
            <a:endParaRPr lang="en-US"/>
          </a:p>
        </p:txBody>
      </p:sp>
    </p:spTree>
    <p:extLst>
      <p:ext uri="{BB962C8B-B14F-4D97-AF65-F5344CB8AC3E}">
        <p14:creationId xmlns:p14="http://schemas.microsoft.com/office/powerpoint/2010/main" val="290452674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82EDE838-AF30-AB44-875A-8D6232CEC284}"/>
              </a:ext>
            </a:extLst>
          </p:cNvPr>
          <p:cNvSpPr txBox="1">
            <a:spLocks/>
          </p:cNvSpPr>
          <p:nvPr userDrawn="1"/>
        </p:nvSpPr>
        <p:spPr>
          <a:xfrm>
            <a:off x="9105507" y="632431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E964EC5-F8E6-F942-9A24-E459F6FEC072}" type="slidenum">
              <a:rPr lang="en-US" smtClean="0">
                <a:solidFill>
                  <a:srgbClr val="9B9C9D"/>
                </a:solidFill>
              </a:rPr>
              <a:pPr/>
              <a:t>‹#›</a:t>
            </a:fld>
            <a:endParaRPr lang="en-US" dirty="0">
              <a:solidFill>
                <a:srgbClr val="9B9C9D"/>
              </a:solidFill>
            </a:endParaRPr>
          </a:p>
        </p:txBody>
      </p:sp>
      <p:pic>
        <p:nvPicPr>
          <p:cNvPr id="6" name="Picture 5">
            <a:extLst>
              <a:ext uri="{FF2B5EF4-FFF2-40B4-BE49-F238E27FC236}">
                <a16:creationId xmlns:a16="http://schemas.microsoft.com/office/drawing/2014/main" id="{9F103575-979A-5E41-999D-2B9764171D1D}"/>
              </a:ext>
            </a:extLst>
          </p:cNvPr>
          <p:cNvPicPr>
            <a:picLocks noChangeAspect="1"/>
          </p:cNvPicPr>
          <p:nvPr userDrawn="1"/>
        </p:nvPicPr>
        <p:blipFill rotWithShape="1">
          <a:blip r:embed="rId2"/>
          <a:srcRect l="36916" r="7862"/>
          <a:stretch/>
        </p:blipFill>
        <p:spPr>
          <a:xfrm>
            <a:off x="0" y="-59634"/>
            <a:ext cx="742237" cy="1557537"/>
          </a:xfrm>
          <a:prstGeom prst="rect">
            <a:avLst/>
          </a:prstGeom>
        </p:spPr>
      </p:pic>
      <p:pic>
        <p:nvPicPr>
          <p:cNvPr id="2" name="Picture 1" descr="Logo&#10;&#10;Description automatically generated">
            <a:extLst>
              <a:ext uri="{FF2B5EF4-FFF2-40B4-BE49-F238E27FC236}">
                <a16:creationId xmlns:a16="http://schemas.microsoft.com/office/drawing/2014/main" id="{5FFE0601-B6B7-A9B1-74C9-30080FB2CF7F}"/>
              </a:ext>
            </a:extLst>
          </p:cNvPr>
          <p:cNvPicPr>
            <a:picLocks noChangeAspect="1"/>
          </p:cNvPicPr>
          <p:nvPr userDrawn="1"/>
        </p:nvPicPr>
        <p:blipFill>
          <a:blip r:embed="rId3"/>
          <a:stretch>
            <a:fillRect/>
          </a:stretch>
        </p:blipFill>
        <p:spPr>
          <a:xfrm>
            <a:off x="10147852" y="218107"/>
            <a:ext cx="1840034" cy="1249966"/>
          </a:xfrm>
          <a:prstGeom prst="rect">
            <a:avLst/>
          </a:prstGeom>
        </p:spPr>
      </p:pic>
    </p:spTree>
    <p:extLst>
      <p:ext uri="{BB962C8B-B14F-4D97-AF65-F5344CB8AC3E}">
        <p14:creationId xmlns:p14="http://schemas.microsoft.com/office/powerpoint/2010/main" val="29819820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963083" y="1600201"/>
            <a:ext cx="10619316" cy="1143000"/>
          </a:xfrm>
        </p:spPr>
        <p:txBody>
          <a:bodyPr/>
          <a:lstStyle/>
          <a:p>
            <a:r>
              <a:rPr lang="en-US" dirty="0"/>
              <a:t>Click to edit Master title style</a:t>
            </a:r>
          </a:p>
        </p:txBody>
      </p:sp>
      <p:cxnSp>
        <p:nvCxnSpPr>
          <p:cNvPr id="6" name="Straight Arrow Connector 5">
            <a:extLst>
              <a:ext uri="{FF2B5EF4-FFF2-40B4-BE49-F238E27FC236}">
                <a16:creationId xmlns:a16="http://schemas.microsoft.com/office/drawing/2014/main" id="{53832D0E-235C-E245-A748-CE899CED4E48}"/>
              </a:ext>
            </a:extLst>
          </p:cNvPr>
          <p:cNvCxnSpPr>
            <a:cxnSpLocks/>
          </p:cNvCxnSpPr>
          <p:nvPr userDrawn="1"/>
        </p:nvCxnSpPr>
        <p:spPr>
          <a:xfrm flipH="1">
            <a:off x="1" y="6633584"/>
            <a:ext cx="9060044" cy="0"/>
          </a:xfrm>
          <a:prstGeom prst="straightConnector1">
            <a:avLst/>
          </a:prstGeom>
          <a:ln w="9525">
            <a:solidFill>
              <a:srgbClr val="FF8E00"/>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F5D89AB1-880A-554F-A42F-D97BB9E4F90C}"/>
              </a:ext>
            </a:extLst>
          </p:cNvPr>
          <p:cNvPicPr>
            <a:picLocks noChangeAspect="1"/>
          </p:cNvPicPr>
          <p:nvPr userDrawn="1"/>
        </p:nvPicPr>
        <p:blipFill>
          <a:blip r:embed="rId2"/>
          <a:srcRect/>
          <a:stretch/>
        </p:blipFill>
        <p:spPr>
          <a:xfrm>
            <a:off x="9060044" y="6547139"/>
            <a:ext cx="169333" cy="152400"/>
          </a:xfrm>
          <a:prstGeom prst="rect">
            <a:avLst/>
          </a:prstGeom>
        </p:spPr>
      </p:pic>
      <p:sp>
        <p:nvSpPr>
          <p:cNvPr id="8" name="Slide Number Placeholder 5">
            <a:extLst>
              <a:ext uri="{FF2B5EF4-FFF2-40B4-BE49-F238E27FC236}">
                <a16:creationId xmlns:a16="http://schemas.microsoft.com/office/drawing/2014/main" id="{D973BC8E-A4C8-DA4F-823C-A0FFA52FDDF5}"/>
              </a:ext>
            </a:extLst>
          </p:cNvPr>
          <p:cNvSpPr>
            <a:spLocks noGrp="1"/>
          </p:cNvSpPr>
          <p:nvPr>
            <p:ph type="sldNum" sz="quarter" idx="4"/>
          </p:nvPr>
        </p:nvSpPr>
        <p:spPr>
          <a:xfrm>
            <a:off x="8737600" y="6459234"/>
            <a:ext cx="2844800" cy="365125"/>
          </a:xfrm>
          <a:prstGeom prst="rect">
            <a:avLst/>
          </a:prstGeom>
        </p:spPr>
        <p:txBody>
          <a:bodyPr vert="horz" lIns="91440" tIns="45720" rIns="91440" bIns="45720" rtlCol="0" anchor="ctr"/>
          <a:lstStyle>
            <a:lvl1pPr algn="r">
              <a:defRPr sz="1067" b="0" i="0">
                <a:solidFill>
                  <a:srgbClr val="A5A5A9"/>
                </a:solidFill>
                <a:latin typeface="Helvetica" pitchFamily="2" charset="0"/>
              </a:defRPr>
            </a:lvl1pPr>
          </a:lstStyle>
          <a:p>
            <a:r>
              <a:rPr lang="en-US" dirty="0"/>
              <a:t> SCIENTIFIC SUMMIT 2022  |  </a:t>
            </a:r>
            <a:fld id="{A2B39015-4F91-BF4B-B715-38957A64BF38}" type="slidenum">
              <a:rPr lang="en-US" smtClean="0"/>
              <a:pPr/>
              <a:t>‹#›</a:t>
            </a:fld>
            <a:endParaRPr lang="en-US" dirty="0"/>
          </a:p>
        </p:txBody>
      </p:sp>
      <p:sp>
        <p:nvSpPr>
          <p:cNvPr id="9" name="Text Placeholder 2">
            <a:extLst>
              <a:ext uri="{FF2B5EF4-FFF2-40B4-BE49-F238E27FC236}">
                <a16:creationId xmlns:a16="http://schemas.microsoft.com/office/drawing/2014/main" id="{4030AB41-F097-964D-B2E4-4EEAFFDDA702}"/>
              </a:ext>
            </a:extLst>
          </p:cNvPr>
          <p:cNvSpPr>
            <a:spLocks noGrp="1"/>
          </p:cNvSpPr>
          <p:nvPr>
            <p:ph type="body" idx="1"/>
          </p:nvPr>
        </p:nvSpPr>
        <p:spPr>
          <a:xfrm>
            <a:off x="963084" y="2906713"/>
            <a:ext cx="10363200" cy="1500187"/>
          </a:xfrm>
        </p:spPr>
        <p:txBody>
          <a:bodyPr anchor="t"/>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cxnSp>
        <p:nvCxnSpPr>
          <p:cNvPr id="10" name="Straight Arrow Connector 9">
            <a:extLst>
              <a:ext uri="{FF2B5EF4-FFF2-40B4-BE49-F238E27FC236}">
                <a16:creationId xmlns:a16="http://schemas.microsoft.com/office/drawing/2014/main" id="{5B53EFE3-B027-3442-8B4C-3094EC497DC8}"/>
              </a:ext>
            </a:extLst>
          </p:cNvPr>
          <p:cNvCxnSpPr>
            <a:cxnSpLocks/>
            <a:endCxn id="11" idx="3"/>
          </p:cNvCxnSpPr>
          <p:nvPr userDrawn="1"/>
        </p:nvCxnSpPr>
        <p:spPr>
          <a:xfrm flipH="1">
            <a:off x="2703952" y="1233501"/>
            <a:ext cx="8878451" cy="0"/>
          </a:xfrm>
          <a:prstGeom prst="straightConnector1">
            <a:avLst/>
          </a:prstGeom>
          <a:ln w="9525">
            <a:solidFill>
              <a:srgbClr val="FF8E00"/>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5209FD8F-205B-1842-A50B-304289947C8F}"/>
              </a:ext>
            </a:extLst>
          </p:cNvPr>
          <p:cNvPicPr>
            <a:picLocks noChangeAspect="1"/>
          </p:cNvPicPr>
          <p:nvPr userDrawn="1"/>
        </p:nvPicPr>
        <p:blipFill>
          <a:blip r:embed="rId3"/>
          <a:stretch>
            <a:fillRect/>
          </a:stretch>
        </p:blipFill>
        <p:spPr>
          <a:xfrm>
            <a:off x="2534619" y="1157301"/>
            <a:ext cx="169333" cy="152400"/>
          </a:xfrm>
          <a:prstGeom prst="rect">
            <a:avLst/>
          </a:prstGeom>
        </p:spPr>
      </p:pic>
      <p:pic>
        <p:nvPicPr>
          <p:cNvPr id="12" name="Picture 11" descr="Icon&#10;&#10;Description automatically generated">
            <a:extLst>
              <a:ext uri="{FF2B5EF4-FFF2-40B4-BE49-F238E27FC236}">
                <a16:creationId xmlns:a16="http://schemas.microsoft.com/office/drawing/2014/main" id="{6B9EE503-6256-D349-9377-5597B773334D}"/>
              </a:ext>
            </a:extLst>
          </p:cNvPr>
          <p:cNvPicPr>
            <a:picLocks noChangeAspect="1"/>
          </p:cNvPicPr>
          <p:nvPr userDrawn="1"/>
        </p:nvPicPr>
        <p:blipFill>
          <a:blip r:embed="rId4"/>
          <a:stretch>
            <a:fillRect/>
          </a:stretch>
        </p:blipFill>
        <p:spPr>
          <a:xfrm>
            <a:off x="11057467" y="557627"/>
            <a:ext cx="524933" cy="389467"/>
          </a:xfrm>
          <a:prstGeom prst="rect">
            <a:avLst/>
          </a:prstGeom>
        </p:spPr>
      </p:pic>
    </p:spTree>
    <p:extLst>
      <p:ext uri="{BB962C8B-B14F-4D97-AF65-F5344CB8AC3E}">
        <p14:creationId xmlns:p14="http://schemas.microsoft.com/office/powerpoint/2010/main" val="429120710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82EDE838-AF30-AB44-875A-8D6232CEC284}"/>
              </a:ext>
            </a:extLst>
          </p:cNvPr>
          <p:cNvSpPr txBox="1">
            <a:spLocks/>
          </p:cNvSpPr>
          <p:nvPr userDrawn="1"/>
        </p:nvSpPr>
        <p:spPr>
          <a:xfrm>
            <a:off x="9105507" y="632431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E964EC5-F8E6-F942-9A24-E459F6FEC072}" type="slidenum">
              <a:rPr lang="en-US" smtClean="0">
                <a:solidFill>
                  <a:srgbClr val="9B9C9D"/>
                </a:solidFill>
              </a:rPr>
              <a:pPr/>
              <a:t>‹#›</a:t>
            </a:fld>
            <a:endParaRPr lang="en-US" dirty="0">
              <a:solidFill>
                <a:srgbClr val="9B9C9D"/>
              </a:solidFill>
            </a:endParaRPr>
          </a:p>
        </p:txBody>
      </p:sp>
      <p:pic>
        <p:nvPicPr>
          <p:cNvPr id="6" name="Picture 5">
            <a:extLst>
              <a:ext uri="{FF2B5EF4-FFF2-40B4-BE49-F238E27FC236}">
                <a16:creationId xmlns:a16="http://schemas.microsoft.com/office/drawing/2014/main" id="{9F103575-979A-5E41-999D-2B9764171D1D}"/>
              </a:ext>
            </a:extLst>
          </p:cNvPr>
          <p:cNvPicPr>
            <a:picLocks noChangeAspect="1"/>
          </p:cNvPicPr>
          <p:nvPr userDrawn="1"/>
        </p:nvPicPr>
        <p:blipFill rotWithShape="1">
          <a:blip r:embed="rId2"/>
          <a:srcRect l="36916" r="7862"/>
          <a:stretch/>
        </p:blipFill>
        <p:spPr>
          <a:xfrm>
            <a:off x="0" y="-59634"/>
            <a:ext cx="742237" cy="1557537"/>
          </a:xfrm>
          <a:prstGeom prst="rect">
            <a:avLst/>
          </a:prstGeom>
        </p:spPr>
      </p:pic>
      <p:pic>
        <p:nvPicPr>
          <p:cNvPr id="2" name="Picture 1">
            <a:extLst>
              <a:ext uri="{FF2B5EF4-FFF2-40B4-BE49-F238E27FC236}">
                <a16:creationId xmlns:a16="http://schemas.microsoft.com/office/drawing/2014/main" id="{5FFE0601-B6B7-A9B1-74C9-30080FB2CF7F}"/>
              </a:ext>
            </a:extLst>
          </p:cNvPr>
          <p:cNvPicPr>
            <a:picLocks noChangeAspect="1"/>
          </p:cNvPicPr>
          <p:nvPr userDrawn="1"/>
        </p:nvPicPr>
        <p:blipFill>
          <a:blip r:embed="rId3"/>
          <a:srcRect/>
          <a:stretch/>
        </p:blipFill>
        <p:spPr>
          <a:xfrm>
            <a:off x="9849677" y="14351"/>
            <a:ext cx="2329997" cy="1612482"/>
          </a:xfrm>
          <a:prstGeom prst="rect">
            <a:avLst/>
          </a:prstGeom>
        </p:spPr>
      </p:pic>
    </p:spTree>
    <p:extLst>
      <p:ext uri="{BB962C8B-B14F-4D97-AF65-F5344CB8AC3E}">
        <p14:creationId xmlns:p14="http://schemas.microsoft.com/office/powerpoint/2010/main" val="290013978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6133CE-7AF9-F43B-6C8B-2CB744379019}"/>
              </a:ext>
            </a:extLst>
          </p:cNvPr>
          <p:cNvPicPr>
            <a:picLocks noChangeAspect="1"/>
          </p:cNvPicPr>
          <p:nvPr userDrawn="1"/>
        </p:nvPicPr>
        <p:blipFill>
          <a:blip r:embed="rId2"/>
          <a:srcRect/>
          <a:stretch/>
        </p:blipFill>
        <p:spPr>
          <a:xfrm>
            <a:off x="9849677" y="14351"/>
            <a:ext cx="2329997" cy="1612482"/>
          </a:xfrm>
          <a:prstGeom prst="rect">
            <a:avLst/>
          </a:prstGeom>
        </p:spPr>
      </p:pic>
    </p:spTree>
    <p:extLst>
      <p:ext uri="{BB962C8B-B14F-4D97-AF65-F5344CB8AC3E}">
        <p14:creationId xmlns:p14="http://schemas.microsoft.com/office/powerpoint/2010/main" val="383406672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FF8E00"/>
        </a:solidFill>
        <a:effectLst/>
      </p:bgPr>
    </p:bg>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71E71BA4-0D0E-C741-8A9B-A351AF605CBE}"/>
              </a:ext>
            </a:extLst>
          </p:cNvPr>
          <p:cNvSpPr txBox="1">
            <a:spLocks/>
          </p:cNvSpPr>
          <p:nvPr userDrawn="1"/>
        </p:nvSpPr>
        <p:spPr>
          <a:xfrm>
            <a:off x="9234714" y="631280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E964EC5-F8E6-F942-9A24-E459F6FEC072}" type="slidenum">
              <a:rPr lang="en-US" smtClean="0">
                <a:solidFill>
                  <a:schemeClr val="bg1"/>
                </a:solidFill>
              </a:rPr>
              <a:pPr/>
              <a:t>‹#›</a:t>
            </a:fld>
            <a:endParaRPr lang="en-US" dirty="0">
              <a:solidFill>
                <a:schemeClr val="bg1"/>
              </a:solidFill>
            </a:endParaRPr>
          </a:p>
        </p:txBody>
      </p:sp>
      <p:pic>
        <p:nvPicPr>
          <p:cNvPr id="6" name="Picture 5">
            <a:extLst>
              <a:ext uri="{FF2B5EF4-FFF2-40B4-BE49-F238E27FC236}">
                <a16:creationId xmlns:a16="http://schemas.microsoft.com/office/drawing/2014/main" id="{ED08679C-2052-4E4F-AAFE-F1121BE9F0B7}"/>
              </a:ext>
            </a:extLst>
          </p:cNvPr>
          <p:cNvPicPr>
            <a:picLocks noChangeAspect="1"/>
          </p:cNvPicPr>
          <p:nvPr userDrawn="1"/>
        </p:nvPicPr>
        <p:blipFill rotWithShape="1">
          <a:blip r:embed="rId2"/>
          <a:srcRect l="35976" t="6442" r="-9804" b="6278"/>
          <a:stretch/>
        </p:blipFill>
        <p:spPr>
          <a:xfrm>
            <a:off x="0" y="852742"/>
            <a:ext cx="2960969" cy="5152516"/>
          </a:xfrm>
          <a:prstGeom prst="rect">
            <a:avLst/>
          </a:prstGeom>
        </p:spPr>
      </p:pic>
    </p:spTree>
    <p:extLst>
      <p:ext uri="{BB962C8B-B14F-4D97-AF65-F5344CB8AC3E}">
        <p14:creationId xmlns:p14="http://schemas.microsoft.com/office/powerpoint/2010/main" val="154307507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0DC4C702-C5AE-5246-8E3B-8CB3C09B94DF}"/>
              </a:ext>
            </a:extLst>
          </p:cNvPr>
          <p:cNvSpPr txBox="1">
            <a:spLocks/>
          </p:cNvSpPr>
          <p:nvPr userDrawn="1"/>
        </p:nvSpPr>
        <p:spPr>
          <a:xfrm>
            <a:off x="9234714" y="631280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E964EC5-F8E6-F942-9A24-E459F6FEC072}" type="slidenum">
              <a:rPr lang="en-US" smtClean="0">
                <a:solidFill>
                  <a:srgbClr val="9B9C9D"/>
                </a:solidFill>
              </a:rPr>
              <a:pPr/>
              <a:t>‹#›</a:t>
            </a:fld>
            <a:endParaRPr lang="en-US" dirty="0">
              <a:solidFill>
                <a:srgbClr val="9B9C9D"/>
              </a:solidFill>
            </a:endParaRPr>
          </a:p>
        </p:txBody>
      </p:sp>
    </p:spTree>
    <p:extLst>
      <p:ext uri="{BB962C8B-B14F-4D97-AF65-F5344CB8AC3E}">
        <p14:creationId xmlns:p14="http://schemas.microsoft.com/office/powerpoint/2010/main" val="63237831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1F3F7B-7704-A10A-2D84-D859C1132839}"/>
              </a:ext>
            </a:extLst>
          </p:cNvPr>
          <p:cNvSpPr>
            <a:spLocks noGrp="1"/>
          </p:cNvSpPr>
          <p:nvPr>
            <p:ph type="dt" sz="half" idx="10"/>
          </p:nvPr>
        </p:nvSpPr>
        <p:spPr/>
        <p:txBody>
          <a:bodyPr/>
          <a:lstStyle/>
          <a:p>
            <a:fld id="{1745C651-ED63-4D95-8FC2-22D30BDF48A0}" type="datetimeFigureOut">
              <a:rPr lang="en-AS" smtClean="0"/>
              <a:t>06/19/2025</a:t>
            </a:fld>
            <a:endParaRPr lang="en-AS"/>
          </a:p>
        </p:txBody>
      </p:sp>
      <p:sp>
        <p:nvSpPr>
          <p:cNvPr id="3" name="Footer Placeholder 2">
            <a:extLst>
              <a:ext uri="{FF2B5EF4-FFF2-40B4-BE49-F238E27FC236}">
                <a16:creationId xmlns:a16="http://schemas.microsoft.com/office/drawing/2014/main" id="{E5D9C809-9F20-6898-4F56-66FACAE2AEB8}"/>
              </a:ext>
            </a:extLst>
          </p:cNvPr>
          <p:cNvSpPr>
            <a:spLocks noGrp="1"/>
          </p:cNvSpPr>
          <p:nvPr>
            <p:ph type="ftr" sz="quarter" idx="11"/>
          </p:nvPr>
        </p:nvSpPr>
        <p:spPr/>
        <p:txBody>
          <a:bodyPr/>
          <a:lstStyle/>
          <a:p>
            <a:endParaRPr lang="en-AS"/>
          </a:p>
        </p:txBody>
      </p:sp>
      <p:sp>
        <p:nvSpPr>
          <p:cNvPr id="4" name="Slide Number Placeholder 3">
            <a:extLst>
              <a:ext uri="{FF2B5EF4-FFF2-40B4-BE49-F238E27FC236}">
                <a16:creationId xmlns:a16="http://schemas.microsoft.com/office/drawing/2014/main" id="{54149CF8-6EE5-2032-3EEF-9729EA8AB9C9}"/>
              </a:ext>
            </a:extLst>
          </p:cNvPr>
          <p:cNvSpPr>
            <a:spLocks noGrp="1"/>
          </p:cNvSpPr>
          <p:nvPr>
            <p:ph type="sldNum" sz="quarter" idx="12"/>
          </p:nvPr>
        </p:nvSpPr>
        <p:spPr/>
        <p:txBody>
          <a:bodyPr/>
          <a:lstStyle/>
          <a:p>
            <a:fld id="{D2D40AC8-CED1-4530-8053-F8BB52CAA355}" type="slidenum">
              <a:rPr lang="en-AS" smtClean="0"/>
              <a:t>‹#›</a:t>
            </a:fld>
            <a:endParaRPr lang="en-AS"/>
          </a:p>
        </p:txBody>
      </p:sp>
    </p:spTree>
    <p:extLst>
      <p:ext uri="{BB962C8B-B14F-4D97-AF65-F5344CB8AC3E}">
        <p14:creationId xmlns:p14="http://schemas.microsoft.com/office/powerpoint/2010/main" val="7972843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1"/>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1"/>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189" indent="0" algn="ctr">
              <a:buNone/>
              <a:defRPr sz="1800"/>
            </a:lvl2pPr>
            <a:lvl3pPr marL="914377" indent="0" algn="ctr">
              <a:buNone/>
              <a:defRPr sz="1800"/>
            </a:lvl3pPr>
            <a:lvl4pPr marL="1371566" indent="0" algn="ctr">
              <a:buNone/>
              <a:defRPr sz="1800"/>
            </a:lvl4pPr>
            <a:lvl5pPr marL="1828754" indent="0" algn="ctr">
              <a:buNone/>
              <a:defRPr sz="1800"/>
            </a:lvl5pPr>
            <a:lvl6pPr marL="2285943" indent="0" algn="ctr">
              <a:buNone/>
              <a:defRPr sz="1800"/>
            </a:lvl6pPr>
            <a:lvl7pPr marL="2743131" indent="0" algn="ctr">
              <a:buNone/>
              <a:defRPr sz="1800"/>
            </a:lvl7pPr>
            <a:lvl8pPr marL="3200320" indent="0" algn="ctr">
              <a:buNone/>
              <a:defRPr sz="1800"/>
            </a:lvl8pPr>
            <a:lvl9pPr marL="3657509"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48A87A34-81AB-432B-8DAE-1953F412C126}" type="datetimeFigureOut">
              <a:rPr lang="en-US" smtClean="0"/>
              <a:t>6/19/2025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8" name="Straight Connector 7"/>
          <p:cNvCxnSpPr/>
          <p:nvPr/>
        </p:nvCxnSpPr>
        <p:spPr>
          <a:xfrm flipV="1">
            <a:off x="8386843" y="5264107"/>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832427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3348216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1"/>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1"/>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6/19/2025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8" name="Straight Connector 7"/>
          <p:cNvCxnSpPr/>
          <p:nvPr/>
        </p:nvCxnSpPr>
        <p:spPr>
          <a:xfrm flipV="1">
            <a:off x="8386843" y="5264107"/>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7760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AA679-3AD1-0EAA-232B-C529D1C5B0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5D64D5-01BD-2BDD-8A9A-5E0611C2A2F7}"/>
              </a:ext>
            </a:extLst>
          </p:cNvPr>
          <p:cNvSpPr>
            <a:spLocks noGrp="1"/>
          </p:cNvSpPr>
          <p:nvPr>
            <p:ph type="dt" sz="half" idx="10"/>
          </p:nvPr>
        </p:nvSpPr>
        <p:spPr/>
        <p:txBody>
          <a:bodyPr/>
          <a:lstStyle/>
          <a:p>
            <a:fld id="{F89E68C7-604B-49DC-9C31-03495E6DB120}" type="datetimeFigureOut">
              <a:rPr lang="en-US" smtClean="0"/>
              <a:t>6/19/2025</a:t>
            </a:fld>
            <a:endParaRPr lang="en-US"/>
          </a:p>
        </p:txBody>
      </p:sp>
      <p:sp>
        <p:nvSpPr>
          <p:cNvPr id="4" name="Footer Placeholder 3">
            <a:extLst>
              <a:ext uri="{FF2B5EF4-FFF2-40B4-BE49-F238E27FC236}">
                <a16:creationId xmlns:a16="http://schemas.microsoft.com/office/drawing/2014/main" id="{44B37AFA-238C-1C41-7C4D-79EB428989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F3CDE82-E647-DD59-9BD9-90EE85021BDB}"/>
              </a:ext>
            </a:extLst>
          </p:cNvPr>
          <p:cNvSpPr>
            <a:spLocks noGrp="1"/>
          </p:cNvSpPr>
          <p:nvPr>
            <p:ph type="sldNum" sz="quarter" idx="12"/>
          </p:nvPr>
        </p:nvSpPr>
        <p:spPr/>
        <p:txBody>
          <a:bodyPr/>
          <a:lstStyle/>
          <a:p>
            <a:fld id="{3643EA39-BFA5-4755-B336-9C2DDA113DC2}" type="slidenum">
              <a:rPr lang="en-US" smtClean="0"/>
              <a:t>‹#›</a:t>
            </a:fld>
            <a:endParaRPr lang="en-US"/>
          </a:p>
        </p:txBody>
      </p:sp>
    </p:spTree>
    <p:extLst>
      <p:ext uri="{BB962C8B-B14F-4D97-AF65-F5344CB8AC3E}">
        <p14:creationId xmlns:p14="http://schemas.microsoft.com/office/powerpoint/2010/main" val="418499668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6/19/2025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0695218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9"/>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marL="0" lvl="0" indent="0" algn="l" defTabSz="914377"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9"/>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6/19/2025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9261950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6/19/2025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9063035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6/19/2025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pic>
        <p:nvPicPr>
          <p:cNvPr id="5" name="Picture 4">
            <a:extLst>
              <a:ext uri="{FF2B5EF4-FFF2-40B4-BE49-F238E27FC236}">
                <a16:creationId xmlns:a16="http://schemas.microsoft.com/office/drawing/2014/main" id="{155205FE-F0AB-782A-11F0-5B9BC159FF56}"/>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1424645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5"/>
          </a:xfrm>
        </p:spPr>
        <p:txBody>
          <a:bodyPr lIns="91440" rIns="91440">
            <a:normAutofit/>
          </a:bodyPr>
          <a:lstStyle>
            <a:lvl1pPr marL="0" indent="0">
              <a:lnSpc>
                <a:spcPct val="108000"/>
              </a:lnSpc>
              <a:spcBef>
                <a:spcPts val="600"/>
              </a:spcBef>
              <a:buNone/>
              <a:defRPr sz="16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394683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9"/>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9"/>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8" name="Straight Connector 7"/>
          <p:cNvCxnSpPr/>
          <p:nvPr/>
        </p:nvCxnSpPr>
        <p:spPr>
          <a:xfrm flipV="1">
            <a:off x="8386843" y="5264107"/>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854609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112863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2"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742586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BC3287-328A-21F3-8DA6-645CD3F9A02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5" name="Content Placeholder 2">
            <a:extLst>
              <a:ext uri="{FF2B5EF4-FFF2-40B4-BE49-F238E27FC236}">
                <a16:creationId xmlns:a16="http://schemas.microsoft.com/office/drawing/2014/main" id="{EEFF8F6F-CD57-4A4C-A46C-F178B7473D93}"/>
              </a:ext>
            </a:extLst>
          </p:cNvPr>
          <p:cNvSpPr>
            <a:spLocks noGrp="1"/>
          </p:cNvSpPr>
          <p:nvPr>
            <p:ph idx="1"/>
          </p:nvPr>
        </p:nvSpPr>
        <p:spPr>
          <a:xfrm>
            <a:off x="508000" y="1454311"/>
            <a:ext cx="10972800" cy="4525963"/>
          </a:xfrm>
          <a:prstGeom prst="rect">
            <a:avLst/>
          </a:prstGeom>
        </p:spPr>
        <p:txBody>
          <a:bodyPr/>
          <a:lstStyle>
            <a:lvl1pPr marL="457189" indent="-457189">
              <a:lnSpc>
                <a:spcPct val="100000"/>
              </a:lnSpc>
              <a:spcBef>
                <a:spcPts val="1200"/>
              </a:spcBef>
              <a:buClr>
                <a:srgbClr val="4DAF46"/>
              </a:buClr>
              <a:buFont typeface="Wingdings" pitchFamily="2" charset="2"/>
              <a:buChar char="§"/>
              <a:defRPr sz="2933">
                <a:latin typeface="Arial" panose="020B0604020202020204" pitchFamily="34" charset="0"/>
                <a:cs typeface="Arial" panose="020B0604020202020204" pitchFamily="34" charset="0"/>
              </a:defRPr>
            </a:lvl1pPr>
            <a:lvl2pPr marL="990575" indent="-380990">
              <a:lnSpc>
                <a:spcPct val="100000"/>
              </a:lnSpc>
              <a:spcBef>
                <a:spcPts val="1200"/>
              </a:spcBef>
              <a:buClr>
                <a:srgbClr val="4DAF46"/>
              </a:buClr>
              <a:buFont typeface="Arial" panose="020B0604020202020204" pitchFamily="34" charset="0"/>
              <a:buChar char="•"/>
              <a:defRPr sz="2667">
                <a:latin typeface="Arial" panose="020B0604020202020204" pitchFamily="34" charset="0"/>
                <a:cs typeface="Arial" panose="020B0604020202020204" pitchFamily="34" charset="0"/>
              </a:defRPr>
            </a:lvl2pPr>
            <a:lvl3pPr marL="1676358" indent="-457189">
              <a:lnSpc>
                <a:spcPct val="100000"/>
              </a:lnSpc>
              <a:spcBef>
                <a:spcPts val="1200"/>
              </a:spcBef>
              <a:buClr>
                <a:srgbClr val="4DAF46"/>
              </a:buClr>
              <a:buFont typeface="Wingdings" pitchFamily="2" charset="2"/>
              <a:buChar char="q"/>
              <a:defRPr sz="2400">
                <a:latin typeface="Arial" panose="020B0604020202020204" pitchFamily="34" charset="0"/>
                <a:cs typeface="Arial" panose="020B0604020202020204" pitchFamily="34" charset="0"/>
              </a:defRPr>
            </a:lvl3pPr>
            <a:lvl4pPr marL="2133547" indent="-304792">
              <a:lnSpc>
                <a:spcPct val="100000"/>
              </a:lnSpc>
              <a:spcBef>
                <a:spcPts val="1200"/>
              </a:spcBef>
              <a:buClr>
                <a:srgbClr val="4DAF46"/>
              </a:buClr>
              <a:buSzPct val="100000"/>
              <a:buFont typeface="Courier New" panose="02070309020205020404" pitchFamily="49" charset="0"/>
              <a:buChar char="o"/>
              <a:defRPr sz="2133">
                <a:latin typeface="Arial" panose="020B0604020202020204" pitchFamily="34" charset="0"/>
                <a:cs typeface="Arial" panose="020B0604020202020204" pitchFamily="34" charset="0"/>
              </a:defRPr>
            </a:lvl4pPr>
            <a:lvl5pPr marL="2743131" indent="-304792">
              <a:lnSpc>
                <a:spcPct val="100000"/>
              </a:lnSpc>
              <a:spcBef>
                <a:spcPts val="1200"/>
              </a:spcBef>
              <a:buClr>
                <a:srgbClr val="4DAF46"/>
              </a:buClr>
              <a:buSzPct val="100000"/>
              <a:buFont typeface="Lucida Grande"/>
              <a:buChar char="-"/>
              <a:defRPr sz="1867">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1">
            <a:extLst>
              <a:ext uri="{FF2B5EF4-FFF2-40B4-BE49-F238E27FC236}">
                <a16:creationId xmlns:a16="http://schemas.microsoft.com/office/drawing/2014/main" id="{D3A0CC44-D3C5-4A46-ACF1-ADFBA933B2AE}"/>
              </a:ext>
            </a:extLst>
          </p:cNvPr>
          <p:cNvSpPr>
            <a:spLocks noGrp="1"/>
          </p:cNvSpPr>
          <p:nvPr>
            <p:ph type="title"/>
          </p:nvPr>
        </p:nvSpPr>
        <p:spPr>
          <a:xfrm>
            <a:off x="508000" y="55312"/>
            <a:ext cx="7737296" cy="949648"/>
          </a:xfrm>
          <a:prstGeom prst="rect">
            <a:avLst/>
          </a:prstGeom>
        </p:spPr>
        <p:txBody>
          <a:bodyPr anchor="b"/>
          <a:lstStyle>
            <a:lvl1pPr algn="l">
              <a:defRPr sz="3467">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48605833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963083" y="1600201"/>
            <a:ext cx="10619316" cy="1143000"/>
          </a:xfrm>
        </p:spPr>
        <p:txBody>
          <a:bodyPr/>
          <a:lstStyle/>
          <a:p>
            <a:r>
              <a:rPr lang="en-US" dirty="0"/>
              <a:t>Click to edit Master title style</a:t>
            </a:r>
          </a:p>
        </p:txBody>
      </p:sp>
      <p:cxnSp>
        <p:nvCxnSpPr>
          <p:cNvPr id="6" name="Straight Arrow Connector 5">
            <a:extLst>
              <a:ext uri="{FF2B5EF4-FFF2-40B4-BE49-F238E27FC236}">
                <a16:creationId xmlns:a16="http://schemas.microsoft.com/office/drawing/2014/main" id="{53832D0E-235C-E245-A748-CE899CED4E48}"/>
              </a:ext>
            </a:extLst>
          </p:cNvPr>
          <p:cNvCxnSpPr>
            <a:cxnSpLocks/>
          </p:cNvCxnSpPr>
          <p:nvPr userDrawn="1"/>
        </p:nvCxnSpPr>
        <p:spPr>
          <a:xfrm flipH="1">
            <a:off x="2" y="6633584"/>
            <a:ext cx="9060044" cy="0"/>
          </a:xfrm>
          <a:prstGeom prst="straightConnector1">
            <a:avLst/>
          </a:prstGeom>
          <a:ln w="9525">
            <a:solidFill>
              <a:srgbClr val="FF8E00"/>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F5D89AB1-880A-554F-A42F-D97BB9E4F90C}"/>
              </a:ext>
            </a:extLst>
          </p:cNvPr>
          <p:cNvPicPr>
            <a:picLocks noChangeAspect="1"/>
          </p:cNvPicPr>
          <p:nvPr userDrawn="1"/>
        </p:nvPicPr>
        <p:blipFill>
          <a:blip r:embed="rId2"/>
          <a:srcRect/>
          <a:stretch/>
        </p:blipFill>
        <p:spPr>
          <a:xfrm>
            <a:off x="9060044" y="6547139"/>
            <a:ext cx="169333" cy="152400"/>
          </a:xfrm>
          <a:prstGeom prst="rect">
            <a:avLst/>
          </a:prstGeom>
        </p:spPr>
      </p:pic>
      <p:sp>
        <p:nvSpPr>
          <p:cNvPr id="8" name="Slide Number Placeholder 5">
            <a:extLst>
              <a:ext uri="{FF2B5EF4-FFF2-40B4-BE49-F238E27FC236}">
                <a16:creationId xmlns:a16="http://schemas.microsoft.com/office/drawing/2014/main" id="{D973BC8E-A4C8-DA4F-823C-A0FFA52FDDF5}"/>
              </a:ext>
            </a:extLst>
          </p:cNvPr>
          <p:cNvSpPr>
            <a:spLocks noGrp="1"/>
          </p:cNvSpPr>
          <p:nvPr>
            <p:ph type="sldNum" sz="quarter" idx="4"/>
          </p:nvPr>
        </p:nvSpPr>
        <p:spPr>
          <a:xfrm>
            <a:off x="8737600" y="6459235"/>
            <a:ext cx="2844800" cy="365125"/>
          </a:xfrm>
          <a:prstGeom prst="rect">
            <a:avLst/>
          </a:prstGeom>
        </p:spPr>
        <p:txBody>
          <a:bodyPr vert="horz" lIns="91440" tIns="45720" rIns="91440" bIns="45720" rtlCol="0" anchor="ctr"/>
          <a:lstStyle>
            <a:lvl1pPr algn="r">
              <a:defRPr sz="1067" b="0" i="0">
                <a:solidFill>
                  <a:srgbClr val="A5A5A9"/>
                </a:solidFill>
                <a:latin typeface="Helvetica" pitchFamily="2" charset="0"/>
              </a:defRPr>
            </a:lvl1pPr>
          </a:lstStyle>
          <a:p>
            <a:r>
              <a:rPr lang="en-US" dirty="0"/>
              <a:t> SCIENTIFIC SUMMIT 2022  |  </a:t>
            </a:r>
            <a:fld id="{A2B39015-4F91-BF4B-B715-38957A64BF38}" type="slidenum">
              <a:rPr lang="en-US" smtClean="0"/>
              <a:pPr/>
              <a:t>‹#›</a:t>
            </a:fld>
            <a:endParaRPr lang="en-US" dirty="0"/>
          </a:p>
        </p:txBody>
      </p:sp>
      <p:sp>
        <p:nvSpPr>
          <p:cNvPr id="9" name="Text Placeholder 2">
            <a:extLst>
              <a:ext uri="{FF2B5EF4-FFF2-40B4-BE49-F238E27FC236}">
                <a16:creationId xmlns:a16="http://schemas.microsoft.com/office/drawing/2014/main" id="{4030AB41-F097-964D-B2E4-4EEAFFDDA702}"/>
              </a:ext>
            </a:extLst>
          </p:cNvPr>
          <p:cNvSpPr>
            <a:spLocks noGrp="1"/>
          </p:cNvSpPr>
          <p:nvPr>
            <p:ph type="body" idx="1"/>
          </p:nvPr>
        </p:nvSpPr>
        <p:spPr>
          <a:xfrm>
            <a:off x="963084" y="2906713"/>
            <a:ext cx="10363200" cy="1500187"/>
          </a:xfrm>
        </p:spPr>
        <p:txBody>
          <a:bodyPr anchor="t"/>
          <a:lstStyle>
            <a:lvl1pPr marL="0" indent="0">
              <a:buNone/>
              <a:defRPr sz="2667">
                <a:solidFill>
                  <a:schemeClr val="tx1">
                    <a:tint val="75000"/>
                  </a:schemeClr>
                </a:solidFill>
              </a:defRPr>
            </a:lvl1pPr>
            <a:lvl2pPr marL="609570" indent="0">
              <a:buNone/>
              <a:defRPr sz="2400">
                <a:solidFill>
                  <a:schemeClr val="tx1">
                    <a:tint val="75000"/>
                  </a:schemeClr>
                </a:solidFill>
              </a:defRPr>
            </a:lvl2pPr>
            <a:lvl3pPr marL="1219140" indent="0">
              <a:buNone/>
              <a:defRPr sz="2133">
                <a:solidFill>
                  <a:schemeClr val="tx1">
                    <a:tint val="75000"/>
                  </a:schemeClr>
                </a:solidFill>
              </a:defRPr>
            </a:lvl3pPr>
            <a:lvl4pPr marL="1828709" indent="0">
              <a:buNone/>
              <a:defRPr sz="1867">
                <a:solidFill>
                  <a:schemeClr val="tx1">
                    <a:tint val="75000"/>
                  </a:schemeClr>
                </a:solidFill>
              </a:defRPr>
            </a:lvl4pPr>
            <a:lvl5pPr marL="2438278" indent="0">
              <a:buNone/>
              <a:defRPr sz="1867">
                <a:solidFill>
                  <a:schemeClr val="tx1">
                    <a:tint val="75000"/>
                  </a:schemeClr>
                </a:solidFill>
              </a:defRPr>
            </a:lvl5pPr>
            <a:lvl6pPr marL="3047848" indent="0">
              <a:buNone/>
              <a:defRPr sz="1867">
                <a:solidFill>
                  <a:schemeClr val="tx1">
                    <a:tint val="75000"/>
                  </a:schemeClr>
                </a:solidFill>
              </a:defRPr>
            </a:lvl6pPr>
            <a:lvl7pPr marL="3657418" indent="0">
              <a:buNone/>
              <a:defRPr sz="1867">
                <a:solidFill>
                  <a:schemeClr val="tx1">
                    <a:tint val="75000"/>
                  </a:schemeClr>
                </a:solidFill>
              </a:defRPr>
            </a:lvl7pPr>
            <a:lvl8pPr marL="4266987" indent="0">
              <a:buNone/>
              <a:defRPr sz="1867">
                <a:solidFill>
                  <a:schemeClr val="tx1">
                    <a:tint val="75000"/>
                  </a:schemeClr>
                </a:solidFill>
              </a:defRPr>
            </a:lvl8pPr>
            <a:lvl9pPr marL="4876557" indent="0">
              <a:buNone/>
              <a:defRPr sz="1867">
                <a:solidFill>
                  <a:schemeClr val="tx1">
                    <a:tint val="75000"/>
                  </a:schemeClr>
                </a:solidFill>
              </a:defRPr>
            </a:lvl9pPr>
          </a:lstStyle>
          <a:p>
            <a:pPr lvl="0"/>
            <a:r>
              <a:rPr lang="en-US"/>
              <a:t>Click to edit Master text styles</a:t>
            </a:r>
          </a:p>
        </p:txBody>
      </p:sp>
      <p:cxnSp>
        <p:nvCxnSpPr>
          <p:cNvPr id="10" name="Straight Arrow Connector 9">
            <a:extLst>
              <a:ext uri="{FF2B5EF4-FFF2-40B4-BE49-F238E27FC236}">
                <a16:creationId xmlns:a16="http://schemas.microsoft.com/office/drawing/2014/main" id="{5B53EFE3-B027-3442-8B4C-3094EC497DC8}"/>
              </a:ext>
            </a:extLst>
          </p:cNvPr>
          <p:cNvCxnSpPr>
            <a:cxnSpLocks/>
            <a:endCxn id="11" idx="3"/>
          </p:cNvCxnSpPr>
          <p:nvPr userDrawn="1"/>
        </p:nvCxnSpPr>
        <p:spPr>
          <a:xfrm flipH="1">
            <a:off x="2703953" y="1233501"/>
            <a:ext cx="8878451" cy="0"/>
          </a:xfrm>
          <a:prstGeom prst="straightConnector1">
            <a:avLst/>
          </a:prstGeom>
          <a:ln w="9525">
            <a:solidFill>
              <a:srgbClr val="FF8E00"/>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5209FD8F-205B-1842-A50B-304289947C8F}"/>
              </a:ext>
            </a:extLst>
          </p:cNvPr>
          <p:cNvPicPr>
            <a:picLocks noChangeAspect="1"/>
          </p:cNvPicPr>
          <p:nvPr userDrawn="1"/>
        </p:nvPicPr>
        <p:blipFill>
          <a:blip r:embed="rId3"/>
          <a:stretch>
            <a:fillRect/>
          </a:stretch>
        </p:blipFill>
        <p:spPr>
          <a:xfrm>
            <a:off x="2534620" y="1157301"/>
            <a:ext cx="169333" cy="152400"/>
          </a:xfrm>
          <a:prstGeom prst="rect">
            <a:avLst/>
          </a:prstGeom>
        </p:spPr>
      </p:pic>
      <p:pic>
        <p:nvPicPr>
          <p:cNvPr id="12" name="Picture 11" descr="Icon&#10;&#10;Description automatically generated">
            <a:extLst>
              <a:ext uri="{FF2B5EF4-FFF2-40B4-BE49-F238E27FC236}">
                <a16:creationId xmlns:a16="http://schemas.microsoft.com/office/drawing/2014/main" id="{6B9EE503-6256-D349-9377-5597B773334D}"/>
              </a:ext>
            </a:extLst>
          </p:cNvPr>
          <p:cNvPicPr>
            <a:picLocks noChangeAspect="1"/>
          </p:cNvPicPr>
          <p:nvPr userDrawn="1"/>
        </p:nvPicPr>
        <p:blipFill>
          <a:blip r:embed="rId4"/>
          <a:stretch>
            <a:fillRect/>
          </a:stretch>
        </p:blipFill>
        <p:spPr>
          <a:xfrm>
            <a:off x="11057468" y="557628"/>
            <a:ext cx="524933" cy="389467"/>
          </a:xfrm>
          <a:prstGeom prst="rect">
            <a:avLst/>
          </a:prstGeom>
        </p:spPr>
      </p:pic>
    </p:spTree>
    <p:extLst>
      <p:ext uri="{BB962C8B-B14F-4D97-AF65-F5344CB8AC3E}">
        <p14:creationId xmlns:p14="http://schemas.microsoft.com/office/powerpoint/2010/main" val="318657255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FB7139-9603-1CDA-6245-EBF5CB0A9275}"/>
              </a:ext>
            </a:extLst>
          </p:cNvPr>
          <p:cNvSpPr>
            <a:spLocks noGrp="1"/>
          </p:cNvSpPr>
          <p:nvPr>
            <p:ph type="dt" sz="half" idx="10"/>
          </p:nvPr>
        </p:nvSpPr>
        <p:spPr/>
        <p:txBody>
          <a:bodyPr/>
          <a:lstStyle/>
          <a:p>
            <a:fld id="{F89E68C7-604B-49DC-9C31-03495E6DB120}" type="datetimeFigureOut">
              <a:rPr lang="en-US" smtClean="0"/>
              <a:t>6/19/2025</a:t>
            </a:fld>
            <a:endParaRPr lang="en-US"/>
          </a:p>
        </p:txBody>
      </p:sp>
      <p:sp>
        <p:nvSpPr>
          <p:cNvPr id="3" name="Footer Placeholder 2">
            <a:extLst>
              <a:ext uri="{FF2B5EF4-FFF2-40B4-BE49-F238E27FC236}">
                <a16:creationId xmlns:a16="http://schemas.microsoft.com/office/drawing/2014/main" id="{95FD7036-97E2-B1F5-AA12-19661BB6CE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0FAD39-BFA1-0DCF-8761-14D132A81572}"/>
              </a:ext>
            </a:extLst>
          </p:cNvPr>
          <p:cNvSpPr>
            <a:spLocks noGrp="1"/>
          </p:cNvSpPr>
          <p:nvPr>
            <p:ph type="sldNum" sz="quarter" idx="12"/>
          </p:nvPr>
        </p:nvSpPr>
        <p:spPr/>
        <p:txBody>
          <a:bodyPr/>
          <a:lstStyle/>
          <a:p>
            <a:fld id="{3643EA39-BFA5-4755-B336-9C2DDA113DC2}" type="slidenum">
              <a:rPr lang="en-US" smtClean="0"/>
              <a:t>‹#›</a:t>
            </a:fld>
            <a:endParaRPr lang="en-US"/>
          </a:p>
        </p:txBody>
      </p:sp>
    </p:spTree>
    <p:extLst>
      <p:ext uri="{BB962C8B-B14F-4D97-AF65-F5344CB8AC3E}">
        <p14:creationId xmlns:p14="http://schemas.microsoft.com/office/powerpoint/2010/main" val="46941940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204991E8-6356-A34D-B596-17F7CFF2C13B}"/>
              </a:ext>
            </a:extLst>
          </p:cNvPr>
          <p:cNvPicPr>
            <a:picLocks noChangeAspect="1"/>
          </p:cNvPicPr>
          <p:nvPr userDrawn="1"/>
        </p:nvPicPr>
        <p:blipFill>
          <a:blip r:embed="rId2"/>
          <a:stretch>
            <a:fillRect/>
          </a:stretch>
        </p:blipFill>
        <p:spPr>
          <a:xfrm>
            <a:off x="0" y="8421"/>
            <a:ext cx="12192000" cy="6841159"/>
          </a:xfrm>
          <a:prstGeom prst="rect">
            <a:avLst/>
          </a:prstGeom>
        </p:spPr>
      </p:pic>
      <p:sp>
        <p:nvSpPr>
          <p:cNvPr id="2" name="Title 1"/>
          <p:cNvSpPr>
            <a:spLocks noGrp="1"/>
          </p:cNvSpPr>
          <p:nvPr>
            <p:ph type="ctrTitle" hasCustomPrompt="1"/>
          </p:nvPr>
        </p:nvSpPr>
        <p:spPr>
          <a:xfrm>
            <a:off x="289302" y="1055878"/>
            <a:ext cx="4215540" cy="1470025"/>
          </a:xfrm>
        </p:spPr>
        <p:txBody>
          <a:bodyPr>
            <a:noAutofit/>
          </a:bodyPr>
          <a:lstStyle>
            <a:lvl1pPr>
              <a:defRPr sz="3733"/>
            </a:lvl1pPr>
          </a:lstStyle>
          <a:p>
            <a:r>
              <a:rPr lang="en-US" dirty="0"/>
              <a:t>CLICK TO EDIT MASTER TITLE STYLE</a:t>
            </a:r>
          </a:p>
        </p:txBody>
      </p:sp>
      <p:sp>
        <p:nvSpPr>
          <p:cNvPr id="3" name="Subtitle 2"/>
          <p:cNvSpPr>
            <a:spLocks noGrp="1"/>
          </p:cNvSpPr>
          <p:nvPr>
            <p:ph type="subTitle" idx="1"/>
          </p:nvPr>
        </p:nvSpPr>
        <p:spPr>
          <a:xfrm>
            <a:off x="289301" y="2770321"/>
            <a:ext cx="3957235" cy="1186912"/>
          </a:xfrm>
        </p:spPr>
        <p:txBody>
          <a:bodyPr/>
          <a:lstStyle>
            <a:lvl1pPr marL="0" indent="0" algn="l">
              <a:buNone/>
              <a:defRPr>
                <a:solidFill>
                  <a:srgbClr val="A5A5A9"/>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pic>
        <p:nvPicPr>
          <p:cNvPr id="8" name="Picture 7" descr="A picture containing logo&#10;&#10;Description automatically generated">
            <a:extLst>
              <a:ext uri="{FF2B5EF4-FFF2-40B4-BE49-F238E27FC236}">
                <a16:creationId xmlns:a16="http://schemas.microsoft.com/office/drawing/2014/main" id="{D25FF0CC-58A7-A643-B0DF-B470DD681D19}"/>
              </a:ext>
            </a:extLst>
          </p:cNvPr>
          <p:cNvPicPr>
            <a:picLocks noChangeAspect="1"/>
          </p:cNvPicPr>
          <p:nvPr userDrawn="1"/>
        </p:nvPicPr>
        <p:blipFill>
          <a:blip r:embed="rId3"/>
          <a:stretch>
            <a:fillRect/>
          </a:stretch>
        </p:blipFill>
        <p:spPr>
          <a:xfrm>
            <a:off x="289302" y="4382721"/>
            <a:ext cx="2800028" cy="1902107"/>
          </a:xfrm>
          <a:prstGeom prst="rect">
            <a:avLst/>
          </a:prstGeom>
        </p:spPr>
      </p:pic>
      <p:cxnSp>
        <p:nvCxnSpPr>
          <p:cNvPr id="6" name="Straight Arrow Connector 5">
            <a:extLst>
              <a:ext uri="{FF2B5EF4-FFF2-40B4-BE49-F238E27FC236}">
                <a16:creationId xmlns:a16="http://schemas.microsoft.com/office/drawing/2014/main" id="{FA21B66C-F3FB-3D4A-8B45-34CCC04E4EC2}"/>
              </a:ext>
            </a:extLst>
          </p:cNvPr>
          <p:cNvCxnSpPr>
            <a:cxnSpLocks/>
          </p:cNvCxnSpPr>
          <p:nvPr userDrawn="1"/>
        </p:nvCxnSpPr>
        <p:spPr>
          <a:xfrm flipH="1">
            <a:off x="0" y="6633584"/>
            <a:ext cx="3398008" cy="0"/>
          </a:xfrm>
          <a:prstGeom prst="straightConnector1">
            <a:avLst/>
          </a:prstGeom>
          <a:ln w="9525">
            <a:solidFill>
              <a:srgbClr val="FF8E00"/>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CEBDCD9E-B1E1-8F4F-B160-1E966D0F05AC}"/>
              </a:ext>
            </a:extLst>
          </p:cNvPr>
          <p:cNvPicPr>
            <a:picLocks noChangeAspect="1"/>
          </p:cNvPicPr>
          <p:nvPr userDrawn="1"/>
        </p:nvPicPr>
        <p:blipFill>
          <a:blip r:embed="rId4"/>
          <a:srcRect/>
          <a:stretch/>
        </p:blipFill>
        <p:spPr>
          <a:xfrm>
            <a:off x="3398008" y="6547139"/>
            <a:ext cx="169333" cy="152400"/>
          </a:xfrm>
          <a:prstGeom prst="rect">
            <a:avLst/>
          </a:prstGeom>
        </p:spPr>
      </p:pic>
      <p:cxnSp>
        <p:nvCxnSpPr>
          <p:cNvPr id="10" name="Straight Arrow Connector 9">
            <a:extLst>
              <a:ext uri="{FF2B5EF4-FFF2-40B4-BE49-F238E27FC236}">
                <a16:creationId xmlns:a16="http://schemas.microsoft.com/office/drawing/2014/main" id="{07E89A36-4CBD-8347-B5F5-25DEAA11FB78}"/>
              </a:ext>
            </a:extLst>
          </p:cNvPr>
          <p:cNvCxnSpPr>
            <a:cxnSpLocks/>
          </p:cNvCxnSpPr>
          <p:nvPr userDrawn="1"/>
        </p:nvCxnSpPr>
        <p:spPr>
          <a:xfrm flipH="1">
            <a:off x="458635" y="412804"/>
            <a:ext cx="4287680" cy="0"/>
          </a:xfrm>
          <a:prstGeom prst="straightConnector1">
            <a:avLst/>
          </a:prstGeom>
          <a:ln w="9525">
            <a:solidFill>
              <a:srgbClr val="FF8E00"/>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ADB5D026-3FF6-A040-BBAC-7F567E01559E}"/>
              </a:ext>
            </a:extLst>
          </p:cNvPr>
          <p:cNvPicPr>
            <a:picLocks noChangeAspect="1"/>
          </p:cNvPicPr>
          <p:nvPr userDrawn="1"/>
        </p:nvPicPr>
        <p:blipFill>
          <a:blip r:embed="rId5"/>
          <a:stretch>
            <a:fillRect/>
          </a:stretch>
        </p:blipFill>
        <p:spPr>
          <a:xfrm>
            <a:off x="289302" y="357521"/>
            <a:ext cx="169333" cy="152400"/>
          </a:xfrm>
          <a:prstGeom prst="rect">
            <a:avLst/>
          </a:prstGeom>
        </p:spPr>
      </p:pic>
      <p:pic>
        <p:nvPicPr>
          <p:cNvPr id="12" name="Picture 11" descr="Icon&#10;&#10;Description automatically generated">
            <a:extLst>
              <a:ext uri="{FF2B5EF4-FFF2-40B4-BE49-F238E27FC236}">
                <a16:creationId xmlns:a16="http://schemas.microsoft.com/office/drawing/2014/main" id="{7835D222-228E-DD42-947B-BA0E278911CA}"/>
              </a:ext>
            </a:extLst>
          </p:cNvPr>
          <p:cNvPicPr>
            <a:picLocks noChangeAspect="1"/>
          </p:cNvPicPr>
          <p:nvPr userDrawn="1"/>
        </p:nvPicPr>
        <p:blipFill>
          <a:blip r:embed="rId6"/>
          <a:stretch>
            <a:fillRect/>
          </a:stretch>
        </p:blipFill>
        <p:spPr>
          <a:xfrm>
            <a:off x="4746315" y="224415"/>
            <a:ext cx="524933" cy="389467"/>
          </a:xfrm>
          <a:prstGeom prst="rect">
            <a:avLst/>
          </a:prstGeom>
        </p:spPr>
      </p:pic>
    </p:spTree>
    <p:extLst>
      <p:ext uri="{BB962C8B-B14F-4D97-AF65-F5344CB8AC3E}">
        <p14:creationId xmlns:p14="http://schemas.microsoft.com/office/powerpoint/2010/main" val="240617671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Arrow Connector 6">
            <a:extLst>
              <a:ext uri="{FF2B5EF4-FFF2-40B4-BE49-F238E27FC236}">
                <a16:creationId xmlns:a16="http://schemas.microsoft.com/office/drawing/2014/main" id="{37DC92E3-9631-3345-BB14-CEBA1E4E522C}"/>
              </a:ext>
            </a:extLst>
          </p:cNvPr>
          <p:cNvCxnSpPr>
            <a:cxnSpLocks/>
            <a:endCxn id="8" idx="3"/>
          </p:cNvCxnSpPr>
          <p:nvPr userDrawn="1"/>
        </p:nvCxnSpPr>
        <p:spPr>
          <a:xfrm flipH="1">
            <a:off x="2703952" y="1233501"/>
            <a:ext cx="8878451" cy="0"/>
          </a:xfrm>
          <a:prstGeom prst="straightConnector1">
            <a:avLst/>
          </a:prstGeom>
          <a:ln w="9525">
            <a:solidFill>
              <a:srgbClr val="FF8E00"/>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9582C162-0F44-034E-B845-E190AEBED246}"/>
              </a:ext>
            </a:extLst>
          </p:cNvPr>
          <p:cNvPicPr>
            <a:picLocks noChangeAspect="1"/>
          </p:cNvPicPr>
          <p:nvPr userDrawn="1"/>
        </p:nvPicPr>
        <p:blipFill>
          <a:blip r:embed="rId2"/>
          <a:stretch>
            <a:fillRect/>
          </a:stretch>
        </p:blipFill>
        <p:spPr>
          <a:xfrm>
            <a:off x="2534619" y="1157301"/>
            <a:ext cx="169333" cy="152400"/>
          </a:xfrm>
          <a:prstGeom prst="rect">
            <a:avLst/>
          </a:prstGeom>
        </p:spPr>
      </p:pic>
      <p:pic>
        <p:nvPicPr>
          <p:cNvPr id="9" name="Picture 8" descr="Icon&#10;&#10;Description automatically generated">
            <a:extLst>
              <a:ext uri="{FF2B5EF4-FFF2-40B4-BE49-F238E27FC236}">
                <a16:creationId xmlns:a16="http://schemas.microsoft.com/office/drawing/2014/main" id="{7F9990A3-C68B-EB49-94E8-D6214E472E39}"/>
              </a:ext>
            </a:extLst>
          </p:cNvPr>
          <p:cNvPicPr>
            <a:picLocks noChangeAspect="1"/>
          </p:cNvPicPr>
          <p:nvPr userDrawn="1"/>
        </p:nvPicPr>
        <p:blipFill>
          <a:blip r:embed="rId3"/>
          <a:stretch>
            <a:fillRect/>
          </a:stretch>
        </p:blipFill>
        <p:spPr>
          <a:xfrm>
            <a:off x="11057467" y="557627"/>
            <a:ext cx="524933" cy="389467"/>
          </a:xfrm>
          <a:prstGeom prst="rect">
            <a:avLst/>
          </a:prstGeom>
        </p:spPr>
      </p:pic>
      <p:cxnSp>
        <p:nvCxnSpPr>
          <p:cNvPr id="10" name="Straight Arrow Connector 9">
            <a:extLst>
              <a:ext uri="{FF2B5EF4-FFF2-40B4-BE49-F238E27FC236}">
                <a16:creationId xmlns:a16="http://schemas.microsoft.com/office/drawing/2014/main" id="{35E450D7-860E-3048-86C3-7F7181D135E2}"/>
              </a:ext>
            </a:extLst>
          </p:cNvPr>
          <p:cNvCxnSpPr>
            <a:cxnSpLocks/>
          </p:cNvCxnSpPr>
          <p:nvPr userDrawn="1"/>
        </p:nvCxnSpPr>
        <p:spPr>
          <a:xfrm flipH="1">
            <a:off x="1" y="6633584"/>
            <a:ext cx="9060044" cy="0"/>
          </a:xfrm>
          <a:prstGeom prst="straightConnector1">
            <a:avLst/>
          </a:prstGeom>
          <a:ln w="9525">
            <a:solidFill>
              <a:srgbClr val="FF8E00"/>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16E43C9F-EABA-8A4E-A161-6F44176FA114}"/>
              </a:ext>
            </a:extLst>
          </p:cNvPr>
          <p:cNvPicPr>
            <a:picLocks noChangeAspect="1"/>
          </p:cNvPicPr>
          <p:nvPr userDrawn="1"/>
        </p:nvPicPr>
        <p:blipFill>
          <a:blip r:embed="rId4"/>
          <a:srcRect/>
          <a:stretch/>
        </p:blipFill>
        <p:spPr>
          <a:xfrm>
            <a:off x="9060044" y="6547139"/>
            <a:ext cx="169333" cy="152400"/>
          </a:xfrm>
          <a:prstGeom prst="rect">
            <a:avLst/>
          </a:prstGeom>
        </p:spPr>
      </p:pic>
      <p:sp>
        <p:nvSpPr>
          <p:cNvPr id="13" name="Slide Number Placeholder 5">
            <a:extLst>
              <a:ext uri="{FF2B5EF4-FFF2-40B4-BE49-F238E27FC236}">
                <a16:creationId xmlns:a16="http://schemas.microsoft.com/office/drawing/2014/main" id="{ED5CDC7C-84AD-9141-8004-1EAA8FA3E5E8}"/>
              </a:ext>
            </a:extLst>
          </p:cNvPr>
          <p:cNvSpPr>
            <a:spLocks noGrp="1"/>
          </p:cNvSpPr>
          <p:nvPr>
            <p:ph type="sldNum" sz="quarter" idx="4"/>
          </p:nvPr>
        </p:nvSpPr>
        <p:spPr>
          <a:xfrm>
            <a:off x="8737600" y="6459234"/>
            <a:ext cx="2844800" cy="365125"/>
          </a:xfrm>
          <a:prstGeom prst="rect">
            <a:avLst/>
          </a:prstGeom>
        </p:spPr>
        <p:txBody>
          <a:bodyPr vert="horz" lIns="91440" tIns="45720" rIns="91440" bIns="45720" rtlCol="0" anchor="ctr"/>
          <a:lstStyle>
            <a:lvl1pPr algn="r">
              <a:defRPr sz="1067" b="0" i="0">
                <a:solidFill>
                  <a:srgbClr val="A5A5A9"/>
                </a:solidFill>
                <a:latin typeface="Helvetica" pitchFamily="2" charset="0"/>
              </a:defRPr>
            </a:lvl1pPr>
          </a:lstStyle>
          <a:p>
            <a:r>
              <a:rPr lang="en-US" dirty="0"/>
              <a:t> SCIENTIFIC SUMMIT 2022  |  </a:t>
            </a:r>
            <a:fld id="{A2B39015-4F91-BF4B-B715-38957A64BF38}" type="slidenum">
              <a:rPr lang="en-US" smtClean="0"/>
              <a:pPr/>
              <a:t>‹#›</a:t>
            </a:fld>
            <a:endParaRPr lang="en-US" dirty="0"/>
          </a:p>
        </p:txBody>
      </p:sp>
    </p:spTree>
    <p:extLst>
      <p:ext uri="{BB962C8B-B14F-4D97-AF65-F5344CB8AC3E}">
        <p14:creationId xmlns:p14="http://schemas.microsoft.com/office/powerpoint/2010/main" val="424820136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544639"/>
            <a:ext cx="10363200" cy="1362075"/>
          </a:xfrm>
        </p:spPr>
        <p:txBody>
          <a:bodyPr anchor="t">
            <a:noAutofit/>
          </a:bodyPr>
          <a:lstStyle>
            <a:lvl1pPr algn="l">
              <a:defRPr sz="4800" b="1" cap="all">
                <a:solidFill>
                  <a:srgbClr val="EF1435"/>
                </a:solidFill>
              </a:defRPr>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t"/>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cxnSp>
        <p:nvCxnSpPr>
          <p:cNvPr id="7" name="Straight Arrow Connector 6">
            <a:extLst>
              <a:ext uri="{FF2B5EF4-FFF2-40B4-BE49-F238E27FC236}">
                <a16:creationId xmlns:a16="http://schemas.microsoft.com/office/drawing/2014/main" id="{2AD0F3E4-D2B7-3042-A40F-94776456EA8B}"/>
              </a:ext>
            </a:extLst>
          </p:cNvPr>
          <p:cNvCxnSpPr>
            <a:cxnSpLocks/>
          </p:cNvCxnSpPr>
          <p:nvPr userDrawn="1"/>
        </p:nvCxnSpPr>
        <p:spPr>
          <a:xfrm flipH="1">
            <a:off x="1" y="6633584"/>
            <a:ext cx="9060044" cy="0"/>
          </a:xfrm>
          <a:prstGeom prst="straightConnector1">
            <a:avLst/>
          </a:prstGeom>
          <a:ln w="9525">
            <a:solidFill>
              <a:srgbClr val="FF8E00"/>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00046D6B-FED2-8B49-97DB-DB88119656F2}"/>
              </a:ext>
            </a:extLst>
          </p:cNvPr>
          <p:cNvPicPr>
            <a:picLocks noChangeAspect="1"/>
          </p:cNvPicPr>
          <p:nvPr userDrawn="1"/>
        </p:nvPicPr>
        <p:blipFill>
          <a:blip r:embed="rId2"/>
          <a:srcRect/>
          <a:stretch/>
        </p:blipFill>
        <p:spPr>
          <a:xfrm>
            <a:off x="9060044" y="6547139"/>
            <a:ext cx="169333" cy="152400"/>
          </a:xfrm>
          <a:prstGeom prst="rect">
            <a:avLst/>
          </a:prstGeom>
        </p:spPr>
      </p:pic>
      <p:sp>
        <p:nvSpPr>
          <p:cNvPr id="9" name="Slide Number Placeholder 5">
            <a:extLst>
              <a:ext uri="{FF2B5EF4-FFF2-40B4-BE49-F238E27FC236}">
                <a16:creationId xmlns:a16="http://schemas.microsoft.com/office/drawing/2014/main" id="{130E1894-71F6-014F-8A49-1A1C51C235FA}"/>
              </a:ext>
            </a:extLst>
          </p:cNvPr>
          <p:cNvSpPr>
            <a:spLocks noGrp="1"/>
          </p:cNvSpPr>
          <p:nvPr>
            <p:ph type="sldNum" sz="quarter" idx="4"/>
          </p:nvPr>
        </p:nvSpPr>
        <p:spPr>
          <a:xfrm>
            <a:off x="8737600" y="6459234"/>
            <a:ext cx="2844800" cy="365125"/>
          </a:xfrm>
          <a:prstGeom prst="rect">
            <a:avLst/>
          </a:prstGeom>
        </p:spPr>
        <p:txBody>
          <a:bodyPr vert="horz" lIns="91440" tIns="45720" rIns="91440" bIns="45720" rtlCol="0" anchor="ctr"/>
          <a:lstStyle>
            <a:lvl1pPr algn="r">
              <a:defRPr sz="1067" b="0" i="0">
                <a:solidFill>
                  <a:srgbClr val="A5A5A9"/>
                </a:solidFill>
                <a:latin typeface="Helvetica" pitchFamily="2" charset="0"/>
              </a:defRPr>
            </a:lvl1pPr>
          </a:lstStyle>
          <a:p>
            <a:r>
              <a:rPr lang="en-US" dirty="0"/>
              <a:t> SCIENTIFIC SUMMIT 2022  |  </a:t>
            </a:r>
            <a:fld id="{A2B39015-4F91-BF4B-B715-38957A64BF38}" type="slidenum">
              <a:rPr lang="en-US" smtClean="0"/>
              <a:pPr/>
              <a:t>‹#›</a:t>
            </a:fld>
            <a:endParaRPr lang="en-US" dirty="0"/>
          </a:p>
        </p:txBody>
      </p:sp>
      <p:cxnSp>
        <p:nvCxnSpPr>
          <p:cNvPr id="10" name="Straight Arrow Connector 9">
            <a:extLst>
              <a:ext uri="{FF2B5EF4-FFF2-40B4-BE49-F238E27FC236}">
                <a16:creationId xmlns:a16="http://schemas.microsoft.com/office/drawing/2014/main" id="{0A78DAE2-54F7-004C-88C9-6FF1C4412787}"/>
              </a:ext>
            </a:extLst>
          </p:cNvPr>
          <p:cNvCxnSpPr>
            <a:cxnSpLocks/>
            <a:endCxn id="11" idx="3"/>
          </p:cNvCxnSpPr>
          <p:nvPr userDrawn="1"/>
        </p:nvCxnSpPr>
        <p:spPr>
          <a:xfrm flipH="1">
            <a:off x="2703952" y="1233501"/>
            <a:ext cx="8878451" cy="0"/>
          </a:xfrm>
          <a:prstGeom prst="straightConnector1">
            <a:avLst/>
          </a:prstGeom>
          <a:ln w="9525">
            <a:solidFill>
              <a:srgbClr val="FF8E00"/>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5EFD121E-FA62-6547-B1CE-3931C0392DFC}"/>
              </a:ext>
            </a:extLst>
          </p:cNvPr>
          <p:cNvPicPr>
            <a:picLocks noChangeAspect="1"/>
          </p:cNvPicPr>
          <p:nvPr userDrawn="1"/>
        </p:nvPicPr>
        <p:blipFill>
          <a:blip r:embed="rId3"/>
          <a:stretch>
            <a:fillRect/>
          </a:stretch>
        </p:blipFill>
        <p:spPr>
          <a:xfrm>
            <a:off x="2534619" y="1157301"/>
            <a:ext cx="169333" cy="152400"/>
          </a:xfrm>
          <a:prstGeom prst="rect">
            <a:avLst/>
          </a:prstGeom>
        </p:spPr>
      </p:pic>
      <p:pic>
        <p:nvPicPr>
          <p:cNvPr id="12" name="Picture 11" descr="Icon&#10;&#10;Description automatically generated">
            <a:extLst>
              <a:ext uri="{FF2B5EF4-FFF2-40B4-BE49-F238E27FC236}">
                <a16:creationId xmlns:a16="http://schemas.microsoft.com/office/drawing/2014/main" id="{0547CF82-F7A6-0F4E-A5F0-00A51D9CD23D}"/>
              </a:ext>
            </a:extLst>
          </p:cNvPr>
          <p:cNvPicPr>
            <a:picLocks noChangeAspect="1"/>
          </p:cNvPicPr>
          <p:nvPr userDrawn="1"/>
        </p:nvPicPr>
        <p:blipFill>
          <a:blip r:embed="rId4"/>
          <a:stretch>
            <a:fillRect/>
          </a:stretch>
        </p:blipFill>
        <p:spPr>
          <a:xfrm>
            <a:off x="11057467" y="557627"/>
            <a:ext cx="524933" cy="389467"/>
          </a:xfrm>
          <a:prstGeom prst="rect">
            <a:avLst/>
          </a:prstGeom>
        </p:spPr>
      </p:pic>
    </p:spTree>
    <p:extLst>
      <p:ext uri="{BB962C8B-B14F-4D97-AF65-F5344CB8AC3E}">
        <p14:creationId xmlns:p14="http://schemas.microsoft.com/office/powerpoint/2010/main" val="72026877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333"/>
            </a:lvl1pPr>
          </a:lstStyle>
          <a:p>
            <a:r>
              <a:rPr lang="en-US" dirty="0"/>
              <a:t>Click to edit Master title style</a:t>
            </a:r>
          </a:p>
        </p:txBody>
      </p:sp>
      <p:sp>
        <p:nvSpPr>
          <p:cNvPr id="3" name="Content Placeholder 2"/>
          <p:cNvSpPr>
            <a:spLocks noGrp="1"/>
          </p:cNvSpPr>
          <p:nvPr>
            <p:ph sz="half" idx="1"/>
          </p:nvPr>
        </p:nvSpPr>
        <p:spPr>
          <a:xfrm>
            <a:off x="609600" y="2743201"/>
            <a:ext cx="5384800" cy="3382963"/>
          </a:xfrm>
        </p:spPr>
        <p:txBody>
          <a:bodyPr>
            <a:normAutofit/>
          </a:bodyPr>
          <a:lstStyle>
            <a:lvl1pPr>
              <a:defRPr sz="2133" b="0" i="0">
                <a:latin typeface="Helvetica" pitchFamily="2" charset="0"/>
              </a:defRPr>
            </a:lvl1pPr>
            <a:lvl2pPr>
              <a:defRPr sz="2133" b="0" i="0">
                <a:latin typeface="Helvetica" pitchFamily="2" charset="0"/>
              </a:defRPr>
            </a:lvl2pPr>
            <a:lvl3pPr>
              <a:defRPr sz="2133" b="0" i="0">
                <a:latin typeface="Helvetica" pitchFamily="2" charset="0"/>
              </a:defRPr>
            </a:lvl3pPr>
            <a:lvl4pPr>
              <a:defRPr sz="2133" b="0" i="0">
                <a:latin typeface="Helvetica" pitchFamily="2" charset="0"/>
              </a:defRPr>
            </a:lvl4pPr>
            <a:lvl5pPr>
              <a:defRPr sz="2133" b="0" i="0">
                <a:latin typeface="Helvetica" pitchFamily="2"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2743201"/>
            <a:ext cx="5384800" cy="3382963"/>
          </a:xfrm>
        </p:spPr>
        <p:txBody>
          <a:bodyPr>
            <a:normAutofit/>
          </a:bodyPr>
          <a:lstStyle>
            <a:lvl1pPr>
              <a:defRPr sz="2133" b="0" i="0">
                <a:latin typeface="Helvetica" pitchFamily="2" charset="0"/>
              </a:defRPr>
            </a:lvl1pPr>
            <a:lvl2pPr>
              <a:defRPr sz="2133" b="0" i="0">
                <a:latin typeface="Helvetica" pitchFamily="2" charset="0"/>
              </a:defRPr>
            </a:lvl2pPr>
            <a:lvl3pPr>
              <a:defRPr sz="2133" b="0" i="0">
                <a:latin typeface="Helvetica" pitchFamily="2" charset="0"/>
              </a:defRPr>
            </a:lvl3pPr>
            <a:lvl4pPr>
              <a:defRPr sz="2133" b="0" i="0">
                <a:latin typeface="Helvetica" pitchFamily="2" charset="0"/>
              </a:defRPr>
            </a:lvl4pPr>
            <a:lvl5pPr>
              <a:defRPr sz="2133" b="0" i="0">
                <a:latin typeface="Helvetica" pitchFamily="2"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Arrow Connector 7">
            <a:extLst>
              <a:ext uri="{FF2B5EF4-FFF2-40B4-BE49-F238E27FC236}">
                <a16:creationId xmlns:a16="http://schemas.microsoft.com/office/drawing/2014/main" id="{1597DAB0-2A54-964E-851E-DED00B097991}"/>
              </a:ext>
            </a:extLst>
          </p:cNvPr>
          <p:cNvCxnSpPr>
            <a:cxnSpLocks/>
          </p:cNvCxnSpPr>
          <p:nvPr userDrawn="1"/>
        </p:nvCxnSpPr>
        <p:spPr>
          <a:xfrm flipH="1">
            <a:off x="1" y="6633584"/>
            <a:ext cx="9060044" cy="0"/>
          </a:xfrm>
          <a:prstGeom prst="straightConnector1">
            <a:avLst/>
          </a:prstGeom>
          <a:ln w="9525">
            <a:solidFill>
              <a:srgbClr val="FF8E00"/>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B93F21A9-2861-354E-AD35-4B08537B64C3}"/>
              </a:ext>
            </a:extLst>
          </p:cNvPr>
          <p:cNvPicPr>
            <a:picLocks noChangeAspect="1"/>
          </p:cNvPicPr>
          <p:nvPr userDrawn="1"/>
        </p:nvPicPr>
        <p:blipFill>
          <a:blip r:embed="rId2"/>
          <a:srcRect/>
          <a:stretch/>
        </p:blipFill>
        <p:spPr>
          <a:xfrm>
            <a:off x="9060044" y="6547139"/>
            <a:ext cx="169333" cy="152400"/>
          </a:xfrm>
          <a:prstGeom prst="rect">
            <a:avLst/>
          </a:prstGeom>
        </p:spPr>
      </p:pic>
      <p:sp>
        <p:nvSpPr>
          <p:cNvPr id="10" name="Slide Number Placeholder 5">
            <a:extLst>
              <a:ext uri="{FF2B5EF4-FFF2-40B4-BE49-F238E27FC236}">
                <a16:creationId xmlns:a16="http://schemas.microsoft.com/office/drawing/2014/main" id="{807B0BE4-46E7-664F-B70C-A4C24733C0F9}"/>
              </a:ext>
            </a:extLst>
          </p:cNvPr>
          <p:cNvSpPr>
            <a:spLocks noGrp="1"/>
          </p:cNvSpPr>
          <p:nvPr>
            <p:ph type="sldNum" sz="quarter" idx="4"/>
          </p:nvPr>
        </p:nvSpPr>
        <p:spPr>
          <a:xfrm>
            <a:off x="8737600" y="6459234"/>
            <a:ext cx="2844800" cy="365125"/>
          </a:xfrm>
          <a:prstGeom prst="rect">
            <a:avLst/>
          </a:prstGeom>
        </p:spPr>
        <p:txBody>
          <a:bodyPr vert="horz" lIns="91440" tIns="45720" rIns="91440" bIns="45720" rtlCol="0" anchor="ctr"/>
          <a:lstStyle>
            <a:lvl1pPr algn="r">
              <a:defRPr sz="1067" b="0" i="0">
                <a:solidFill>
                  <a:srgbClr val="A5A5A9"/>
                </a:solidFill>
                <a:latin typeface="Helvetica" pitchFamily="2" charset="0"/>
              </a:defRPr>
            </a:lvl1pPr>
          </a:lstStyle>
          <a:p>
            <a:r>
              <a:rPr lang="en-US" dirty="0"/>
              <a:t> SCIENTIFIC SUMMIT 2022  |  </a:t>
            </a:r>
            <a:fld id="{A2B39015-4F91-BF4B-B715-38957A64BF38}" type="slidenum">
              <a:rPr lang="en-US" smtClean="0"/>
              <a:pPr/>
              <a:t>‹#›</a:t>
            </a:fld>
            <a:endParaRPr lang="en-US" dirty="0"/>
          </a:p>
        </p:txBody>
      </p:sp>
      <p:cxnSp>
        <p:nvCxnSpPr>
          <p:cNvPr id="11" name="Straight Arrow Connector 10">
            <a:extLst>
              <a:ext uri="{FF2B5EF4-FFF2-40B4-BE49-F238E27FC236}">
                <a16:creationId xmlns:a16="http://schemas.microsoft.com/office/drawing/2014/main" id="{9A188A53-BCB8-3444-B4A8-84291BD0D477}"/>
              </a:ext>
            </a:extLst>
          </p:cNvPr>
          <p:cNvCxnSpPr>
            <a:cxnSpLocks/>
            <a:endCxn id="12" idx="3"/>
          </p:cNvCxnSpPr>
          <p:nvPr userDrawn="1"/>
        </p:nvCxnSpPr>
        <p:spPr>
          <a:xfrm flipH="1">
            <a:off x="2703952" y="1233501"/>
            <a:ext cx="8878451" cy="0"/>
          </a:xfrm>
          <a:prstGeom prst="straightConnector1">
            <a:avLst/>
          </a:prstGeom>
          <a:ln w="9525">
            <a:solidFill>
              <a:srgbClr val="FF8E00"/>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D6F33455-301B-174B-BC78-C7850CAE8337}"/>
              </a:ext>
            </a:extLst>
          </p:cNvPr>
          <p:cNvPicPr>
            <a:picLocks noChangeAspect="1"/>
          </p:cNvPicPr>
          <p:nvPr userDrawn="1"/>
        </p:nvPicPr>
        <p:blipFill>
          <a:blip r:embed="rId3"/>
          <a:stretch>
            <a:fillRect/>
          </a:stretch>
        </p:blipFill>
        <p:spPr>
          <a:xfrm>
            <a:off x="2534619" y="1157301"/>
            <a:ext cx="169333" cy="152400"/>
          </a:xfrm>
          <a:prstGeom prst="rect">
            <a:avLst/>
          </a:prstGeom>
        </p:spPr>
      </p:pic>
      <p:pic>
        <p:nvPicPr>
          <p:cNvPr id="13" name="Picture 12" descr="Icon&#10;&#10;Description automatically generated">
            <a:extLst>
              <a:ext uri="{FF2B5EF4-FFF2-40B4-BE49-F238E27FC236}">
                <a16:creationId xmlns:a16="http://schemas.microsoft.com/office/drawing/2014/main" id="{87F26C10-E2D0-BD4E-BA68-42D9D4F0F81D}"/>
              </a:ext>
            </a:extLst>
          </p:cNvPr>
          <p:cNvPicPr>
            <a:picLocks noChangeAspect="1"/>
          </p:cNvPicPr>
          <p:nvPr userDrawn="1"/>
        </p:nvPicPr>
        <p:blipFill>
          <a:blip r:embed="rId4"/>
          <a:stretch>
            <a:fillRect/>
          </a:stretch>
        </p:blipFill>
        <p:spPr>
          <a:xfrm>
            <a:off x="11057467" y="557627"/>
            <a:ext cx="524933" cy="389467"/>
          </a:xfrm>
          <a:prstGeom prst="rect">
            <a:avLst/>
          </a:prstGeom>
        </p:spPr>
      </p:pic>
    </p:spTree>
    <p:extLst>
      <p:ext uri="{BB962C8B-B14F-4D97-AF65-F5344CB8AC3E}">
        <p14:creationId xmlns:p14="http://schemas.microsoft.com/office/powerpoint/2010/main" val="332406237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174873"/>
            <a:ext cx="10972800" cy="1143000"/>
          </a:xfrm>
        </p:spPr>
        <p:txBody>
          <a:bodyPr>
            <a:normAutofit/>
          </a:bodyPr>
          <a:lstStyle>
            <a:lvl1pPr>
              <a:defRPr sz="5333"/>
            </a:lvl1pPr>
          </a:lstStyle>
          <a:p>
            <a:r>
              <a:rPr lang="en-US"/>
              <a:t>Click to edit Master title style</a:t>
            </a:r>
          </a:p>
        </p:txBody>
      </p:sp>
      <p:sp>
        <p:nvSpPr>
          <p:cNvPr id="3" name="Text Placeholder 2"/>
          <p:cNvSpPr>
            <a:spLocks noGrp="1"/>
          </p:cNvSpPr>
          <p:nvPr>
            <p:ph type="body" idx="1" hasCustomPrompt="1"/>
          </p:nvPr>
        </p:nvSpPr>
        <p:spPr>
          <a:xfrm>
            <a:off x="609600" y="1535113"/>
            <a:ext cx="5386917" cy="639763"/>
          </a:xfrm>
        </p:spPr>
        <p:txBody>
          <a:bodyPr anchor="b">
            <a:normAutofit/>
          </a:bodyPr>
          <a:lstStyle>
            <a:lvl1pPr marL="0" indent="0">
              <a:buNone/>
              <a:defRPr sz="2133" b="1" i="0">
                <a:solidFill>
                  <a:srgbClr val="EF1435"/>
                </a:solidFill>
                <a:latin typeface="Helvetica" pitchFamily="2"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3404318"/>
            <a:ext cx="5386917" cy="2721844"/>
          </a:xfrm>
        </p:spPr>
        <p:txBody>
          <a:bodyPr>
            <a:normAutofit/>
          </a:bodyPr>
          <a:lstStyle>
            <a:lvl1pPr>
              <a:defRPr sz="2133" b="0" i="0">
                <a:latin typeface="Helvetica" pitchFamily="2" charset="0"/>
              </a:defRPr>
            </a:lvl1pPr>
            <a:lvl2pPr>
              <a:defRPr sz="2133" b="0" i="0">
                <a:latin typeface="Helvetica" pitchFamily="2" charset="0"/>
              </a:defRPr>
            </a:lvl2pPr>
            <a:lvl3pPr>
              <a:defRPr sz="2133" b="0" i="0">
                <a:latin typeface="Helvetica" pitchFamily="2" charset="0"/>
              </a:defRPr>
            </a:lvl3pPr>
            <a:lvl4pPr>
              <a:defRPr sz="2133" b="0" i="0">
                <a:latin typeface="Helvetica" pitchFamily="2" charset="0"/>
              </a:defRPr>
            </a:lvl4pPr>
            <a:lvl5pPr>
              <a:defRPr sz="2133" b="0" i="0">
                <a:latin typeface="Helvetica" pitchFamily="2" charset="0"/>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193369" y="3404318"/>
            <a:ext cx="5389033" cy="2721844"/>
          </a:xfrm>
        </p:spPr>
        <p:txBody>
          <a:bodyPr>
            <a:normAutofit/>
          </a:bodyPr>
          <a:lstStyle>
            <a:lvl1pPr>
              <a:defRPr sz="2133" b="0" i="0">
                <a:latin typeface="Helvetica" pitchFamily="2" charset="0"/>
              </a:defRPr>
            </a:lvl1pPr>
            <a:lvl2pPr>
              <a:defRPr sz="2133" b="0" i="0">
                <a:latin typeface="Helvetica" pitchFamily="2" charset="0"/>
              </a:defRPr>
            </a:lvl2pPr>
            <a:lvl3pPr>
              <a:defRPr sz="2133" b="0" i="0">
                <a:latin typeface="Helvetica" pitchFamily="2" charset="0"/>
              </a:defRPr>
            </a:lvl3pPr>
            <a:lvl4pPr>
              <a:defRPr sz="2133" b="0" i="0">
                <a:latin typeface="Helvetica" pitchFamily="2" charset="0"/>
              </a:defRPr>
            </a:lvl4pPr>
            <a:lvl5pPr>
              <a:defRPr sz="2133" b="0" i="0">
                <a:latin typeface="Helvetica" pitchFamily="2" charset="0"/>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Arrow Connector 9">
            <a:extLst>
              <a:ext uri="{FF2B5EF4-FFF2-40B4-BE49-F238E27FC236}">
                <a16:creationId xmlns:a16="http://schemas.microsoft.com/office/drawing/2014/main" id="{714ADCC8-2381-0341-9EF1-FC40575FABEE}"/>
              </a:ext>
            </a:extLst>
          </p:cNvPr>
          <p:cNvCxnSpPr>
            <a:cxnSpLocks/>
          </p:cNvCxnSpPr>
          <p:nvPr userDrawn="1"/>
        </p:nvCxnSpPr>
        <p:spPr>
          <a:xfrm flipH="1">
            <a:off x="1" y="6633584"/>
            <a:ext cx="9060044" cy="0"/>
          </a:xfrm>
          <a:prstGeom prst="straightConnector1">
            <a:avLst/>
          </a:prstGeom>
          <a:ln w="9525">
            <a:solidFill>
              <a:srgbClr val="FF8E00"/>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59586E45-4DD2-B341-ACEE-16326C70EBD7}"/>
              </a:ext>
            </a:extLst>
          </p:cNvPr>
          <p:cNvPicPr>
            <a:picLocks noChangeAspect="1"/>
          </p:cNvPicPr>
          <p:nvPr userDrawn="1"/>
        </p:nvPicPr>
        <p:blipFill>
          <a:blip r:embed="rId2"/>
          <a:srcRect/>
          <a:stretch/>
        </p:blipFill>
        <p:spPr>
          <a:xfrm>
            <a:off x="9060044" y="6547139"/>
            <a:ext cx="169333" cy="152400"/>
          </a:xfrm>
          <a:prstGeom prst="rect">
            <a:avLst/>
          </a:prstGeom>
        </p:spPr>
      </p:pic>
      <p:sp>
        <p:nvSpPr>
          <p:cNvPr id="12" name="Slide Number Placeholder 5">
            <a:extLst>
              <a:ext uri="{FF2B5EF4-FFF2-40B4-BE49-F238E27FC236}">
                <a16:creationId xmlns:a16="http://schemas.microsoft.com/office/drawing/2014/main" id="{47A1D398-D081-EB4D-884E-03EE02D59693}"/>
              </a:ext>
            </a:extLst>
          </p:cNvPr>
          <p:cNvSpPr>
            <a:spLocks noGrp="1"/>
          </p:cNvSpPr>
          <p:nvPr>
            <p:ph type="sldNum" sz="quarter" idx="10"/>
          </p:nvPr>
        </p:nvSpPr>
        <p:spPr>
          <a:xfrm>
            <a:off x="8737600" y="6459234"/>
            <a:ext cx="2844800" cy="365125"/>
          </a:xfrm>
          <a:prstGeom prst="rect">
            <a:avLst/>
          </a:prstGeom>
        </p:spPr>
        <p:txBody>
          <a:bodyPr vert="horz" lIns="91440" tIns="45720" rIns="91440" bIns="45720" rtlCol="0" anchor="ctr"/>
          <a:lstStyle>
            <a:lvl1pPr algn="r">
              <a:defRPr sz="1067" b="0" i="0">
                <a:solidFill>
                  <a:srgbClr val="A5A5A9"/>
                </a:solidFill>
                <a:latin typeface="Helvetica" pitchFamily="2" charset="0"/>
              </a:defRPr>
            </a:lvl1pPr>
          </a:lstStyle>
          <a:p>
            <a:r>
              <a:rPr lang="en-US" dirty="0"/>
              <a:t> SCIENTIFIC SUMMIT 2022  |  </a:t>
            </a:r>
            <a:fld id="{A2B39015-4F91-BF4B-B715-38957A64BF38}" type="slidenum">
              <a:rPr lang="en-US" smtClean="0"/>
              <a:pPr/>
              <a:t>‹#›</a:t>
            </a:fld>
            <a:endParaRPr lang="en-US" dirty="0"/>
          </a:p>
        </p:txBody>
      </p:sp>
      <p:cxnSp>
        <p:nvCxnSpPr>
          <p:cNvPr id="13" name="Straight Arrow Connector 12">
            <a:extLst>
              <a:ext uri="{FF2B5EF4-FFF2-40B4-BE49-F238E27FC236}">
                <a16:creationId xmlns:a16="http://schemas.microsoft.com/office/drawing/2014/main" id="{1AB0327A-2AF5-1940-BA75-E229C6B7E351}"/>
              </a:ext>
            </a:extLst>
          </p:cNvPr>
          <p:cNvCxnSpPr>
            <a:cxnSpLocks/>
            <a:endCxn id="14" idx="3"/>
          </p:cNvCxnSpPr>
          <p:nvPr userDrawn="1"/>
        </p:nvCxnSpPr>
        <p:spPr>
          <a:xfrm flipH="1">
            <a:off x="2703952" y="1233501"/>
            <a:ext cx="8878451" cy="0"/>
          </a:xfrm>
          <a:prstGeom prst="straightConnector1">
            <a:avLst/>
          </a:prstGeom>
          <a:ln w="9525">
            <a:solidFill>
              <a:srgbClr val="FF8E00"/>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D1AAC778-3A50-224F-A126-3ACA58486F2F}"/>
              </a:ext>
            </a:extLst>
          </p:cNvPr>
          <p:cNvPicPr>
            <a:picLocks noChangeAspect="1"/>
          </p:cNvPicPr>
          <p:nvPr userDrawn="1"/>
        </p:nvPicPr>
        <p:blipFill>
          <a:blip r:embed="rId3"/>
          <a:stretch>
            <a:fillRect/>
          </a:stretch>
        </p:blipFill>
        <p:spPr>
          <a:xfrm>
            <a:off x="2534619" y="1157301"/>
            <a:ext cx="169333" cy="152400"/>
          </a:xfrm>
          <a:prstGeom prst="rect">
            <a:avLst/>
          </a:prstGeom>
        </p:spPr>
      </p:pic>
      <p:pic>
        <p:nvPicPr>
          <p:cNvPr id="15" name="Picture 14" descr="Icon&#10;&#10;Description automatically generated">
            <a:extLst>
              <a:ext uri="{FF2B5EF4-FFF2-40B4-BE49-F238E27FC236}">
                <a16:creationId xmlns:a16="http://schemas.microsoft.com/office/drawing/2014/main" id="{33F1F55D-A9B5-3D48-BC28-9A51812A2372}"/>
              </a:ext>
            </a:extLst>
          </p:cNvPr>
          <p:cNvPicPr>
            <a:picLocks noChangeAspect="1"/>
          </p:cNvPicPr>
          <p:nvPr userDrawn="1"/>
        </p:nvPicPr>
        <p:blipFill>
          <a:blip r:embed="rId4"/>
          <a:stretch>
            <a:fillRect/>
          </a:stretch>
        </p:blipFill>
        <p:spPr>
          <a:xfrm>
            <a:off x="11057467" y="557627"/>
            <a:ext cx="524933" cy="389467"/>
          </a:xfrm>
          <a:prstGeom prst="rect">
            <a:avLst/>
          </a:prstGeom>
        </p:spPr>
      </p:pic>
    </p:spTree>
    <p:extLst>
      <p:ext uri="{BB962C8B-B14F-4D97-AF65-F5344CB8AC3E}">
        <p14:creationId xmlns:p14="http://schemas.microsoft.com/office/powerpoint/2010/main" val="120348619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63083" y="1600201"/>
            <a:ext cx="10619316" cy="1143000"/>
          </a:xfrm>
        </p:spPr>
        <p:txBody>
          <a:bodyPr/>
          <a:lstStyle/>
          <a:p>
            <a:r>
              <a:rPr lang="en-US" dirty="0"/>
              <a:t>Click to edit Master title style</a:t>
            </a:r>
          </a:p>
        </p:txBody>
      </p:sp>
      <p:cxnSp>
        <p:nvCxnSpPr>
          <p:cNvPr id="6" name="Straight Arrow Connector 5">
            <a:extLst>
              <a:ext uri="{FF2B5EF4-FFF2-40B4-BE49-F238E27FC236}">
                <a16:creationId xmlns:a16="http://schemas.microsoft.com/office/drawing/2014/main" id="{53832D0E-235C-E245-A748-CE899CED4E48}"/>
              </a:ext>
            </a:extLst>
          </p:cNvPr>
          <p:cNvCxnSpPr>
            <a:cxnSpLocks/>
          </p:cNvCxnSpPr>
          <p:nvPr userDrawn="1"/>
        </p:nvCxnSpPr>
        <p:spPr>
          <a:xfrm flipH="1">
            <a:off x="1" y="6633584"/>
            <a:ext cx="9060044" cy="0"/>
          </a:xfrm>
          <a:prstGeom prst="straightConnector1">
            <a:avLst/>
          </a:prstGeom>
          <a:ln w="9525">
            <a:solidFill>
              <a:srgbClr val="FF8E00"/>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F5D89AB1-880A-554F-A42F-D97BB9E4F90C}"/>
              </a:ext>
            </a:extLst>
          </p:cNvPr>
          <p:cNvPicPr>
            <a:picLocks noChangeAspect="1"/>
          </p:cNvPicPr>
          <p:nvPr userDrawn="1"/>
        </p:nvPicPr>
        <p:blipFill>
          <a:blip r:embed="rId2"/>
          <a:srcRect/>
          <a:stretch/>
        </p:blipFill>
        <p:spPr>
          <a:xfrm>
            <a:off x="9060044" y="6547139"/>
            <a:ext cx="169333" cy="152400"/>
          </a:xfrm>
          <a:prstGeom prst="rect">
            <a:avLst/>
          </a:prstGeom>
        </p:spPr>
      </p:pic>
      <p:sp>
        <p:nvSpPr>
          <p:cNvPr id="8" name="Slide Number Placeholder 5">
            <a:extLst>
              <a:ext uri="{FF2B5EF4-FFF2-40B4-BE49-F238E27FC236}">
                <a16:creationId xmlns:a16="http://schemas.microsoft.com/office/drawing/2014/main" id="{D973BC8E-A4C8-DA4F-823C-A0FFA52FDDF5}"/>
              </a:ext>
            </a:extLst>
          </p:cNvPr>
          <p:cNvSpPr>
            <a:spLocks noGrp="1"/>
          </p:cNvSpPr>
          <p:nvPr>
            <p:ph type="sldNum" sz="quarter" idx="4"/>
          </p:nvPr>
        </p:nvSpPr>
        <p:spPr>
          <a:xfrm>
            <a:off x="8737600" y="6459234"/>
            <a:ext cx="2844800" cy="365125"/>
          </a:xfrm>
          <a:prstGeom prst="rect">
            <a:avLst/>
          </a:prstGeom>
        </p:spPr>
        <p:txBody>
          <a:bodyPr vert="horz" lIns="91440" tIns="45720" rIns="91440" bIns="45720" rtlCol="0" anchor="ctr"/>
          <a:lstStyle>
            <a:lvl1pPr algn="r">
              <a:defRPr sz="1067" b="0" i="0">
                <a:solidFill>
                  <a:srgbClr val="A5A5A9"/>
                </a:solidFill>
                <a:latin typeface="Helvetica" pitchFamily="2" charset="0"/>
              </a:defRPr>
            </a:lvl1pPr>
          </a:lstStyle>
          <a:p>
            <a:r>
              <a:rPr lang="en-US" dirty="0"/>
              <a:t> SCIENTIFIC SUMMIT 2022  |  </a:t>
            </a:r>
            <a:fld id="{A2B39015-4F91-BF4B-B715-38957A64BF38}" type="slidenum">
              <a:rPr lang="en-US" smtClean="0"/>
              <a:pPr/>
              <a:t>‹#›</a:t>
            </a:fld>
            <a:endParaRPr lang="en-US" dirty="0"/>
          </a:p>
        </p:txBody>
      </p:sp>
      <p:sp>
        <p:nvSpPr>
          <p:cNvPr id="9" name="Text Placeholder 2">
            <a:extLst>
              <a:ext uri="{FF2B5EF4-FFF2-40B4-BE49-F238E27FC236}">
                <a16:creationId xmlns:a16="http://schemas.microsoft.com/office/drawing/2014/main" id="{4030AB41-F097-964D-B2E4-4EEAFFDDA702}"/>
              </a:ext>
            </a:extLst>
          </p:cNvPr>
          <p:cNvSpPr>
            <a:spLocks noGrp="1"/>
          </p:cNvSpPr>
          <p:nvPr>
            <p:ph type="body" idx="1"/>
          </p:nvPr>
        </p:nvSpPr>
        <p:spPr>
          <a:xfrm>
            <a:off x="963084" y="2906713"/>
            <a:ext cx="10363200" cy="1500187"/>
          </a:xfrm>
        </p:spPr>
        <p:txBody>
          <a:bodyPr anchor="t"/>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cxnSp>
        <p:nvCxnSpPr>
          <p:cNvPr id="10" name="Straight Arrow Connector 9">
            <a:extLst>
              <a:ext uri="{FF2B5EF4-FFF2-40B4-BE49-F238E27FC236}">
                <a16:creationId xmlns:a16="http://schemas.microsoft.com/office/drawing/2014/main" id="{5B53EFE3-B027-3442-8B4C-3094EC497DC8}"/>
              </a:ext>
            </a:extLst>
          </p:cNvPr>
          <p:cNvCxnSpPr>
            <a:cxnSpLocks/>
            <a:endCxn id="11" idx="3"/>
          </p:cNvCxnSpPr>
          <p:nvPr userDrawn="1"/>
        </p:nvCxnSpPr>
        <p:spPr>
          <a:xfrm flipH="1">
            <a:off x="2703952" y="1233501"/>
            <a:ext cx="8878451" cy="0"/>
          </a:xfrm>
          <a:prstGeom prst="straightConnector1">
            <a:avLst/>
          </a:prstGeom>
          <a:ln w="9525">
            <a:solidFill>
              <a:srgbClr val="FF8E00"/>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5209FD8F-205B-1842-A50B-304289947C8F}"/>
              </a:ext>
            </a:extLst>
          </p:cNvPr>
          <p:cNvPicPr>
            <a:picLocks noChangeAspect="1"/>
          </p:cNvPicPr>
          <p:nvPr userDrawn="1"/>
        </p:nvPicPr>
        <p:blipFill>
          <a:blip r:embed="rId3"/>
          <a:stretch>
            <a:fillRect/>
          </a:stretch>
        </p:blipFill>
        <p:spPr>
          <a:xfrm>
            <a:off x="2534619" y="1157301"/>
            <a:ext cx="169333" cy="152400"/>
          </a:xfrm>
          <a:prstGeom prst="rect">
            <a:avLst/>
          </a:prstGeom>
        </p:spPr>
      </p:pic>
      <p:pic>
        <p:nvPicPr>
          <p:cNvPr id="12" name="Picture 11" descr="Icon&#10;&#10;Description automatically generated">
            <a:extLst>
              <a:ext uri="{FF2B5EF4-FFF2-40B4-BE49-F238E27FC236}">
                <a16:creationId xmlns:a16="http://schemas.microsoft.com/office/drawing/2014/main" id="{6B9EE503-6256-D349-9377-5597B773334D}"/>
              </a:ext>
            </a:extLst>
          </p:cNvPr>
          <p:cNvPicPr>
            <a:picLocks noChangeAspect="1"/>
          </p:cNvPicPr>
          <p:nvPr userDrawn="1"/>
        </p:nvPicPr>
        <p:blipFill>
          <a:blip r:embed="rId4"/>
          <a:stretch>
            <a:fillRect/>
          </a:stretch>
        </p:blipFill>
        <p:spPr>
          <a:xfrm>
            <a:off x="11057467" y="557627"/>
            <a:ext cx="524933" cy="389467"/>
          </a:xfrm>
          <a:prstGeom prst="rect">
            <a:avLst/>
          </a:prstGeom>
        </p:spPr>
      </p:pic>
    </p:spTree>
    <p:extLst>
      <p:ext uri="{BB962C8B-B14F-4D97-AF65-F5344CB8AC3E}">
        <p14:creationId xmlns:p14="http://schemas.microsoft.com/office/powerpoint/2010/main" val="1738586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778833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2" y="1672559"/>
            <a:ext cx="4011084" cy="847807"/>
          </a:xfrm>
        </p:spPr>
        <p:txBody>
          <a:bodyPr anchor="t"/>
          <a:lstStyle>
            <a:lvl1pPr algn="l">
              <a:defRPr sz="2667" b="1">
                <a:solidFill>
                  <a:srgbClr val="EF1435"/>
                </a:solidFill>
              </a:defRPr>
            </a:lvl1pPr>
          </a:lstStyle>
          <a:p>
            <a:r>
              <a:rPr lang="en-US" dirty="0"/>
              <a:t>CLICK TO EDIT MASTER TITLE STYLE</a:t>
            </a:r>
          </a:p>
        </p:txBody>
      </p:sp>
      <p:sp>
        <p:nvSpPr>
          <p:cNvPr id="3" name="Content Placeholder 2"/>
          <p:cNvSpPr>
            <a:spLocks noGrp="1"/>
          </p:cNvSpPr>
          <p:nvPr>
            <p:ph idx="1"/>
          </p:nvPr>
        </p:nvSpPr>
        <p:spPr>
          <a:xfrm>
            <a:off x="4766733" y="1672559"/>
            <a:ext cx="6815667" cy="4453605"/>
          </a:xfrm>
        </p:spPr>
        <p:txBody>
          <a:bodyPr>
            <a:normAutofit/>
          </a:bodyPr>
          <a:lstStyle>
            <a:lvl1pPr>
              <a:defRPr sz="3200"/>
            </a:lvl1pPr>
            <a:lvl2pPr>
              <a:defRPr sz="3200"/>
            </a:lvl2pPr>
            <a:lvl3pPr>
              <a:defRPr sz="3200"/>
            </a:lvl3pPr>
            <a:lvl4pPr>
              <a:defRPr sz="3200"/>
            </a:lvl4pPr>
            <a:lvl5pPr>
              <a:defRPr sz="3200"/>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2694716"/>
            <a:ext cx="4011084" cy="3431448"/>
          </a:xfrm>
        </p:spPr>
        <p:txBody>
          <a:bodyPr>
            <a:normAutofit/>
          </a:bodyPr>
          <a:lstStyle>
            <a:lvl1pPr marL="0" indent="0">
              <a:buNone/>
              <a:defRPr sz="2133"/>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Master text styles</a:t>
            </a:r>
          </a:p>
        </p:txBody>
      </p:sp>
      <p:cxnSp>
        <p:nvCxnSpPr>
          <p:cNvPr id="8" name="Straight Arrow Connector 7">
            <a:extLst>
              <a:ext uri="{FF2B5EF4-FFF2-40B4-BE49-F238E27FC236}">
                <a16:creationId xmlns:a16="http://schemas.microsoft.com/office/drawing/2014/main" id="{D2BCFD61-4FA1-9346-BDBB-2B7A4F0866FC}"/>
              </a:ext>
            </a:extLst>
          </p:cNvPr>
          <p:cNvCxnSpPr>
            <a:cxnSpLocks/>
          </p:cNvCxnSpPr>
          <p:nvPr userDrawn="1"/>
        </p:nvCxnSpPr>
        <p:spPr>
          <a:xfrm flipH="1">
            <a:off x="1" y="6633584"/>
            <a:ext cx="9060044" cy="0"/>
          </a:xfrm>
          <a:prstGeom prst="straightConnector1">
            <a:avLst/>
          </a:prstGeom>
          <a:ln w="9525">
            <a:solidFill>
              <a:srgbClr val="FF8E00"/>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B1FA0A60-9687-C641-AA74-41BAA1B8C3B0}"/>
              </a:ext>
            </a:extLst>
          </p:cNvPr>
          <p:cNvPicPr>
            <a:picLocks noChangeAspect="1"/>
          </p:cNvPicPr>
          <p:nvPr userDrawn="1"/>
        </p:nvPicPr>
        <p:blipFill>
          <a:blip r:embed="rId2"/>
          <a:srcRect/>
          <a:stretch/>
        </p:blipFill>
        <p:spPr>
          <a:xfrm>
            <a:off x="9060044" y="6547139"/>
            <a:ext cx="169333" cy="152400"/>
          </a:xfrm>
          <a:prstGeom prst="rect">
            <a:avLst/>
          </a:prstGeom>
        </p:spPr>
      </p:pic>
      <p:sp>
        <p:nvSpPr>
          <p:cNvPr id="10" name="Slide Number Placeholder 5">
            <a:extLst>
              <a:ext uri="{FF2B5EF4-FFF2-40B4-BE49-F238E27FC236}">
                <a16:creationId xmlns:a16="http://schemas.microsoft.com/office/drawing/2014/main" id="{2C975938-7B54-E047-8144-1BCFDB0EC259}"/>
              </a:ext>
            </a:extLst>
          </p:cNvPr>
          <p:cNvSpPr>
            <a:spLocks noGrp="1"/>
          </p:cNvSpPr>
          <p:nvPr>
            <p:ph type="sldNum" sz="quarter" idx="4"/>
          </p:nvPr>
        </p:nvSpPr>
        <p:spPr>
          <a:xfrm>
            <a:off x="8737600" y="6459234"/>
            <a:ext cx="2844800" cy="365125"/>
          </a:xfrm>
          <a:prstGeom prst="rect">
            <a:avLst/>
          </a:prstGeom>
        </p:spPr>
        <p:txBody>
          <a:bodyPr vert="horz" lIns="91440" tIns="45720" rIns="91440" bIns="45720" rtlCol="0" anchor="ctr"/>
          <a:lstStyle>
            <a:lvl1pPr algn="r">
              <a:defRPr sz="1067" b="0" i="0">
                <a:solidFill>
                  <a:srgbClr val="A5A5A9"/>
                </a:solidFill>
                <a:latin typeface="Helvetica" pitchFamily="2" charset="0"/>
              </a:defRPr>
            </a:lvl1pPr>
          </a:lstStyle>
          <a:p>
            <a:r>
              <a:rPr lang="en-US" dirty="0"/>
              <a:t> SCIENTIFIC SUMMIT 2022  |  </a:t>
            </a:r>
            <a:fld id="{A2B39015-4F91-BF4B-B715-38957A64BF38}" type="slidenum">
              <a:rPr lang="en-US" smtClean="0"/>
              <a:pPr/>
              <a:t>‹#›</a:t>
            </a:fld>
            <a:endParaRPr lang="en-US" dirty="0"/>
          </a:p>
        </p:txBody>
      </p:sp>
      <p:cxnSp>
        <p:nvCxnSpPr>
          <p:cNvPr id="11" name="Straight Arrow Connector 10">
            <a:extLst>
              <a:ext uri="{FF2B5EF4-FFF2-40B4-BE49-F238E27FC236}">
                <a16:creationId xmlns:a16="http://schemas.microsoft.com/office/drawing/2014/main" id="{C683FE69-A426-8642-8B39-AFF5D8870A3B}"/>
              </a:ext>
            </a:extLst>
          </p:cNvPr>
          <p:cNvCxnSpPr>
            <a:cxnSpLocks/>
            <a:endCxn id="12" idx="3"/>
          </p:cNvCxnSpPr>
          <p:nvPr userDrawn="1"/>
        </p:nvCxnSpPr>
        <p:spPr>
          <a:xfrm flipH="1">
            <a:off x="2703952" y="1233501"/>
            <a:ext cx="8878451" cy="0"/>
          </a:xfrm>
          <a:prstGeom prst="straightConnector1">
            <a:avLst/>
          </a:prstGeom>
          <a:ln w="9525">
            <a:solidFill>
              <a:srgbClr val="FF8E00"/>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026C2426-C664-CC4A-93AE-3F2EC36B08F9}"/>
              </a:ext>
            </a:extLst>
          </p:cNvPr>
          <p:cNvPicPr>
            <a:picLocks noChangeAspect="1"/>
          </p:cNvPicPr>
          <p:nvPr userDrawn="1"/>
        </p:nvPicPr>
        <p:blipFill>
          <a:blip r:embed="rId3"/>
          <a:stretch>
            <a:fillRect/>
          </a:stretch>
        </p:blipFill>
        <p:spPr>
          <a:xfrm>
            <a:off x="2534619" y="1157301"/>
            <a:ext cx="169333" cy="152400"/>
          </a:xfrm>
          <a:prstGeom prst="rect">
            <a:avLst/>
          </a:prstGeom>
        </p:spPr>
      </p:pic>
      <p:pic>
        <p:nvPicPr>
          <p:cNvPr id="13" name="Picture 12" descr="Icon&#10;&#10;Description automatically generated">
            <a:extLst>
              <a:ext uri="{FF2B5EF4-FFF2-40B4-BE49-F238E27FC236}">
                <a16:creationId xmlns:a16="http://schemas.microsoft.com/office/drawing/2014/main" id="{C95B9E8D-7008-6B47-A335-45EFFEDE3916}"/>
              </a:ext>
            </a:extLst>
          </p:cNvPr>
          <p:cNvPicPr>
            <a:picLocks noChangeAspect="1"/>
          </p:cNvPicPr>
          <p:nvPr userDrawn="1"/>
        </p:nvPicPr>
        <p:blipFill>
          <a:blip r:embed="rId4"/>
          <a:stretch>
            <a:fillRect/>
          </a:stretch>
        </p:blipFill>
        <p:spPr>
          <a:xfrm>
            <a:off x="11057467" y="557627"/>
            <a:ext cx="524933" cy="389467"/>
          </a:xfrm>
          <a:prstGeom prst="rect">
            <a:avLst/>
          </a:prstGeom>
        </p:spPr>
      </p:pic>
    </p:spTree>
    <p:extLst>
      <p:ext uri="{BB962C8B-B14F-4D97-AF65-F5344CB8AC3E}">
        <p14:creationId xmlns:p14="http://schemas.microsoft.com/office/powerpoint/2010/main" val="285071745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233" y="1778213"/>
            <a:ext cx="3391220" cy="967540"/>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4231341" y="1778211"/>
            <a:ext cx="7351059" cy="4490225"/>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594233" y="2929107"/>
            <a:ext cx="3391220" cy="333932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cxnSp>
        <p:nvCxnSpPr>
          <p:cNvPr id="8" name="Straight Arrow Connector 7">
            <a:extLst>
              <a:ext uri="{FF2B5EF4-FFF2-40B4-BE49-F238E27FC236}">
                <a16:creationId xmlns:a16="http://schemas.microsoft.com/office/drawing/2014/main" id="{A9F5A78F-04C0-E44A-BD82-B81B7E8CD0EC}"/>
              </a:ext>
            </a:extLst>
          </p:cNvPr>
          <p:cNvCxnSpPr>
            <a:cxnSpLocks/>
          </p:cNvCxnSpPr>
          <p:nvPr userDrawn="1"/>
        </p:nvCxnSpPr>
        <p:spPr>
          <a:xfrm flipH="1">
            <a:off x="1" y="6633584"/>
            <a:ext cx="9060044" cy="0"/>
          </a:xfrm>
          <a:prstGeom prst="straightConnector1">
            <a:avLst/>
          </a:prstGeom>
          <a:ln w="9525">
            <a:solidFill>
              <a:srgbClr val="FF8E00"/>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8A05D430-63FE-1A4B-8685-37A0FDC93211}"/>
              </a:ext>
            </a:extLst>
          </p:cNvPr>
          <p:cNvPicPr>
            <a:picLocks noChangeAspect="1"/>
          </p:cNvPicPr>
          <p:nvPr userDrawn="1"/>
        </p:nvPicPr>
        <p:blipFill>
          <a:blip r:embed="rId2"/>
          <a:srcRect/>
          <a:stretch/>
        </p:blipFill>
        <p:spPr>
          <a:xfrm>
            <a:off x="9060044" y="6547139"/>
            <a:ext cx="169333" cy="152400"/>
          </a:xfrm>
          <a:prstGeom prst="rect">
            <a:avLst/>
          </a:prstGeom>
        </p:spPr>
      </p:pic>
      <p:sp>
        <p:nvSpPr>
          <p:cNvPr id="10" name="Slide Number Placeholder 5">
            <a:extLst>
              <a:ext uri="{FF2B5EF4-FFF2-40B4-BE49-F238E27FC236}">
                <a16:creationId xmlns:a16="http://schemas.microsoft.com/office/drawing/2014/main" id="{0CFF86F0-02B4-C34A-B817-7877B033A652}"/>
              </a:ext>
            </a:extLst>
          </p:cNvPr>
          <p:cNvSpPr>
            <a:spLocks noGrp="1"/>
          </p:cNvSpPr>
          <p:nvPr>
            <p:ph type="sldNum" sz="quarter" idx="4"/>
          </p:nvPr>
        </p:nvSpPr>
        <p:spPr>
          <a:xfrm>
            <a:off x="8737600" y="6459234"/>
            <a:ext cx="2844800" cy="365125"/>
          </a:xfrm>
          <a:prstGeom prst="rect">
            <a:avLst/>
          </a:prstGeom>
        </p:spPr>
        <p:txBody>
          <a:bodyPr vert="horz" lIns="91440" tIns="45720" rIns="91440" bIns="45720" rtlCol="0" anchor="ctr"/>
          <a:lstStyle>
            <a:lvl1pPr algn="r">
              <a:defRPr sz="1067" b="0" i="0">
                <a:solidFill>
                  <a:srgbClr val="A5A5A9"/>
                </a:solidFill>
                <a:latin typeface="Helvetica" pitchFamily="2" charset="0"/>
              </a:defRPr>
            </a:lvl1pPr>
          </a:lstStyle>
          <a:p>
            <a:r>
              <a:rPr lang="en-US" dirty="0"/>
              <a:t> SCIENTIFIC SUMMIT 2022  |  </a:t>
            </a:r>
            <a:fld id="{A2B39015-4F91-BF4B-B715-38957A64BF38}" type="slidenum">
              <a:rPr lang="en-US" smtClean="0"/>
              <a:pPr/>
              <a:t>‹#›</a:t>
            </a:fld>
            <a:endParaRPr lang="en-US" dirty="0"/>
          </a:p>
        </p:txBody>
      </p:sp>
      <p:cxnSp>
        <p:nvCxnSpPr>
          <p:cNvPr id="11" name="Straight Arrow Connector 10">
            <a:extLst>
              <a:ext uri="{FF2B5EF4-FFF2-40B4-BE49-F238E27FC236}">
                <a16:creationId xmlns:a16="http://schemas.microsoft.com/office/drawing/2014/main" id="{1FE952AB-30BC-204E-8190-84B7F23B357F}"/>
              </a:ext>
            </a:extLst>
          </p:cNvPr>
          <p:cNvCxnSpPr>
            <a:cxnSpLocks/>
            <a:endCxn id="12" idx="3"/>
          </p:cNvCxnSpPr>
          <p:nvPr userDrawn="1"/>
        </p:nvCxnSpPr>
        <p:spPr>
          <a:xfrm flipH="1">
            <a:off x="2703952" y="1233501"/>
            <a:ext cx="8878451" cy="0"/>
          </a:xfrm>
          <a:prstGeom prst="straightConnector1">
            <a:avLst/>
          </a:prstGeom>
          <a:ln w="9525">
            <a:solidFill>
              <a:srgbClr val="FF8E00"/>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36D3D91E-A34C-B744-91A6-479C99429F02}"/>
              </a:ext>
            </a:extLst>
          </p:cNvPr>
          <p:cNvPicPr>
            <a:picLocks noChangeAspect="1"/>
          </p:cNvPicPr>
          <p:nvPr userDrawn="1"/>
        </p:nvPicPr>
        <p:blipFill>
          <a:blip r:embed="rId3"/>
          <a:stretch>
            <a:fillRect/>
          </a:stretch>
        </p:blipFill>
        <p:spPr>
          <a:xfrm>
            <a:off x="2534619" y="1157301"/>
            <a:ext cx="169333" cy="152400"/>
          </a:xfrm>
          <a:prstGeom prst="rect">
            <a:avLst/>
          </a:prstGeom>
        </p:spPr>
      </p:pic>
      <p:pic>
        <p:nvPicPr>
          <p:cNvPr id="13" name="Picture 12" descr="Icon&#10;&#10;Description automatically generated">
            <a:extLst>
              <a:ext uri="{FF2B5EF4-FFF2-40B4-BE49-F238E27FC236}">
                <a16:creationId xmlns:a16="http://schemas.microsoft.com/office/drawing/2014/main" id="{4EB62740-3D44-3041-9D24-223487B7074E}"/>
              </a:ext>
            </a:extLst>
          </p:cNvPr>
          <p:cNvPicPr>
            <a:picLocks noChangeAspect="1"/>
          </p:cNvPicPr>
          <p:nvPr userDrawn="1"/>
        </p:nvPicPr>
        <p:blipFill>
          <a:blip r:embed="rId4"/>
          <a:stretch>
            <a:fillRect/>
          </a:stretch>
        </p:blipFill>
        <p:spPr>
          <a:xfrm>
            <a:off x="11057467" y="557627"/>
            <a:ext cx="524933" cy="389467"/>
          </a:xfrm>
          <a:prstGeom prst="rect">
            <a:avLst/>
          </a:prstGeom>
        </p:spPr>
      </p:pic>
    </p:spTree>
    <p:extLst>
      <p:ext uri="{BB962C8B-B14F-4D97-AF65-F5344CB8AC3E}">
        <p14:creationId xmlns:p14="http://schemas.microsoft.com/office/powerpoint/2010/main" val="392532049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cxnSp>
        <p:nvCxnSpPr>
          <p:cNvPr id="7" name="Straight Arrow Connector 6">
            <a:extLst>
              <a:ext uri="{FF2B5EF4-FFF2-40B4-BE49-F238E27FC236}">
                <a16:creationId xmlns:a16="http://schemas.microsoft.com/office/drawing/2014/main" id="{FB4034A7-768C-1149-B917-EA2575776449}"/>
              </a:ext>
            </a:extLst>
          </p:cNvPr>
          <p:cNvCxnSpPr>
            <a:cxnSpLocks/>
          </p:cNvCxnSpPr>
          <p:nvPr userDrawn="1"/>
        </p:nvCxnSpPr>
        <p:spPr>
          <a:xfrm flipH="1">
            <a:off x="1" y="6633584"/>
            <a:ext cx="9060044" cy="0"/>
          </a:xfrm>
          <a:prstGeom prst="straightConnector1">
            <a:avLst/>
          </a:prstGeom>
          <a:ln w="9525">
            <a:solidFill>
              <a:srgbClr val="FF8E00"/>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6D8AF5E5-A8E3-D146-880A-E2829AA37088}"/>
              </a:ext>
            </a:extLst>
          </p:cNvPr>
          <p:cNvPicPr>
            <a:picLocks noChangeAspect="1"/>
          </p:cNvPicPr>
          <p:nvPr userDrawn="1"/>
        </p:nvPicPr>
        <p:blipFill>
          <a:blip r:embed="rId2"/>
          <a:srcRect/>
          <a:stretch/>
        </p:blipFill>
        <p:spPr>
          <a:xfrm>
            <a:off x="9060044" y="6547139"/>
            <a:ext cx="169333" cy="152400"/>
          </a:xfrm>
          <a:prstGeom prst="rect">
            <a:avLst/>
          </a:prstGeom>
        </p:spPr>
      </p:pic>
      <p:sp>
        <p:nvSpPr>
          <p:cNvPr id="9" name="Slide Number Placeholder 5">
            <a:extLst>
              <a:ext uri="{FF2B5EF4-FFF2-40B4-BE49-F238E27FC236}">
                <a16:creationId xmlns:a16="http://schemas.microsoft.com/office/drawing/2014/main" id="{973B5CB1-B8BA-554F-A0C8-7BBA58885715}"/>
              </a:ext>
            </a:extLst>
          </p:cNvPr>
          <p:cNvSpPr>
            <a:spLocks noGrp="1"/>
          </p:cNvSpPr>
          <p:nvPr>
            <p:ph type="sldNum" sz="quarter" idx="4"/>
          </p:nvPr>
        </p:nvSpPr>
        <p:spPr>
          <a:xfrm>
            <a:off x="8737600" y="6459234"/>
            <a:ext cx="2844800" cy="365125"/>
          </a:xfrm>
          <a:prstGeom prst="rect">
            <a:avLst/>
          </a:prstGeom>
        </p:spPr>
        <p:txBody>
          <a:bodyPr vert="horz" lIns="91440" tIns="45720" rIns="91440" bIns="45720" rtlCol="0" anchor="ctr"/>
          <a:lstStyle>
            <a:lvl1pPr algn="r">
              <a:defRPr sz="1067" b="0" i="0">
                <a:solidFill>
                  <a:srgbClr val="A5A5A9"/>
                </a:solidFill>
                <a:latin typeface="Helvetica" pitchFamily="2" charset="0"/>
              </a:defRPr>
            </a:lvl1pPr>
          </a:lstStyle>
          <a:p>
            <a:r>
              <a:rPr lang="en-US" dirty="0"/>
              <a:t> SCIENTIFIC SUMMIT 2022  |  </a:t>
            </a:r>
            <a:fld id="{A2B39015-4F91-BF4B-B715-38957A64BF38}" type="slidenum">
              <a:rPr lang="en-US" smtClean="0"/>
              <a:pPr/>
              <a:t>‹#›</a:t>
            </a:fld>
            <a:endParaRPr lang="en-US" dirty="0"/>
          </a:p>
        </p:txBody>
      </p:sp>
      <p:cxnSp>
        <p:nvCxnSpPr>
          <p:cNvPr id="10" name="Straight Arrow Connector 9">
            <a:extLst>
              <a:ext uri="{FF2B5EF4-FFF2-40B4-BE49-F238E27FC236}">
                <a16:creationId xmlns:a16="http://schemas.microsoft.com/office/drawing/2014/main" id="{E305197C-784E-3148-83EA-E9A2A746D7EA}"/>
              </a:ext>
            </a:extLst>
          </p:cNvPr>
          <p:cNvCxnSpPr>
            <a:cxnSpLocks/>
            <a:endCxn id="11" idx="3"/>
          </p:cNvCxnSpPr>
          <p:nvPr userDrawn="1"/>
        </p:nvCxnSpPr>
        <p:spPr>
          <a:xfrm flipH="1">
            <a:off x="2703952" y="1233501"/>
            <a:ext cx="8878451" cy="0"/>
          </a:xfrm>
          <a:prstGeom prst="straightConnector1">
            <a:avLst/>
          </a:prstGeom>
          <a:ln w="9525">
            <a:solidFill>
              <a:srgbClr val="FF8E00"/>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782A6296-AD38-364A-A0AC-FF53A714A843}"/>
              </a:ext>
            </a:extLst>
          </p:cNvPr>
          <p:cNvPicPr>
            <a:picLocks noChangeAspect="1"/>
          </p:cNvPicPr>
          <p:nvPr userDrawn="1"/>
        </p:nvPicPr>
        <p:blipFill>
          <a:blip r:embed="rId3"/>
          <a:stretch>
            <a:fillRect/>
          </a:stretch>
        </p:blipFill>
        <p:spPr>
          <a:xfrm>
            <a:off x="2534619" y="1157301"/>
            <a:ext cx="169333" cy="152400"/>
          </a:xfrm>
          <a:prstGeom prst="rect">
            <a:avLst/>
          </a:prstGeom>
        </p:spPr>
      </p:pic>
      <p:pic>
        <p:nvPicPr>
          <p:cNvPr id="12" name="Picture 11" descr="Icon&#10;&#10;Description automatically generated">
            <a:extLst>
              <a:ext uri="{FF2B5EF4-FFF2-40B4-BE49-F238E27FC236}">
                <a16:creationId xmlns:a16="http://schemas.microsoft.com/office/drawing/2014/main" id="{43FB192E-FE71-3845-A446-7E9AD1329DC3}"/>
              </a:ext>
            </a:extLst>
          </p:cNvPr>
          <p:cNvPicPr>
            <a:picLocks noChangeAspect="1"/>
          </p:cNvPicPr>
          <p:nvPr userDrawn="1"/>
        </p:nvPicPr>
        <p:blipFill>
          <a:blip r:embed="rId4"/>
          <a:stretch>
            <a:fillRect/>
          </a:stretch>
        </p:blipFill>
        <p:spPr>
          <a:xfrm>
            <a:off x="11057467" y="557627"/>
            <a:ext cx="524933" cy="389467"/>
          </a:xfrm>
          <a:prstGeom prst="rect">
            <a:avLst/>
          </a:prstGeom>
        </p:spPr>
      </p:pic>
    </p:spTree>
    <p:extLst>
      <p:ext uri="{BB962C8B-B14F-4D97-AF65-F5344CB8AC3E}">
        <p14:creationId xmlns:p14="http://schemas.microsoft.com/office/powerpoint/2010/main" val="334366281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730E5-B65D-84A0-98E9-967C16FE1F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6497265-4794-DAAB-F91A-67FE711F58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2C8FCF-CBD7-5533-033A-4F634C87DF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253215-0FEF-B0E8-E8C6-CE8EA23F9ED7}"/>
              </a:ext>
            </a:extLst>
          </p:cNvPr>
          <p:cNvSpPr>
            <a:spLocks noGrp="1"/>
          </p:cNvSpPr>
          <p:nvPr>
            <p:ph type="dt" sz="half" idx="10"/>
          </p:nvPr>
        </p:nvSpPr>
        <p:spPr/>
        <p:txBody>
          <a:bodyPr/>
          <a:lstStyle/>
          <a:p>
            <a:fld id="{F89E68C7-604B-49DC-9C31-03495E6DB120}" type="datetimeFigureOut">
              <a:rPr lang="en-US" smtClean="0"/>
              <a:t>6/19/2025</a:t>
            </a:fld>
            <a:endParaRPr lang="en-US"/>
          </a:p>
        </p:txBody>
      </p:sp>
      <p:sp>
        <p:nvSpPr>
          <p:cNvPr id="6" name="Footer Placeholder 5">
            <a:extLst>
              <a:ext uri="{FF2B5EF4-FFF2-40B4-BE49-F238E27FC236}">
                <a16:creationId xmlns:a16="http://schemas.microsoft.com/office/drawing/2014/main" id="{C60BE6EB-4975-9380-99B7-DFDB9934BE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BEC128-DE6B-7C2D-55ED-209BB2FC2398}"/>
              </a:ext>
            </a:extLst>
          </p:cNvPr>
          <p:cNvSpPr>
            <a:spLocks noGrp="1"/>
          </p:cNvSpPr>
          <p:nvPr>
            <p:ph type="sldNum" sz="quarter" idx="12"/>
          </p:nvPr>
        </p:nvSpPr>
        <p:spPr/>
        <p:txBody>
          <a:bodyPr/>
          <a:lstStyle/>
          <a:p>
            <a:fld id="{3643EA39-BFA5-4755-B336-9C2DDA113DC2}" type="slidenum">
              <a:rPr lang="en-US" smtClean="0"/>
              <a:t>‹#›</a:t>
            </a:fld>
            <a:endParaRPr lang="en-US"/>
          </a:p>
        </p:txBody>
      </p:sp>
    </p:spTree>
    <p:extLst>
      <p:ext uri="{BB962C8B-B14F-4D97-AF65-F5344CB8AC3E}">
        <p14:creationId xmlns:p14="http://schemas.microsoft.com/office/powerpoint/2010/main" val="405780178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cxnSp>
        <p:nvCxnSpPr>
          <p:cNvPr id="7" name="Straight Arrow Connector 6">
            <a:extLst>
              <a:ext uri="{FF2B5EF4-FFF2-40B4-BE49-F238E27FC236}">
                <a16:creationId xmlns:a16="http://schemas.microsoft.com/office/drawing/2014/main" id="{E5F19698-40E8-B341-979D-0254A136F313}"/>
              </a:ext>
            </a:extLst>
          </p:cNvPr>
          <p:cNvCxnSpPr>
            <a:cxnSpLocks/>
          </p:cNvCxnSpPr>
          <p:nvPr userDrawn="1"/>
        </p:nvCxnSpPr>
        <p:spPr>
          <a:xfrm flipH="1">
            <a:off x="1" y="6633584"/>
            <a:ext cx="9060044" cy="0"/>
          </a:xfrm>
          <a:prstGeom prst="straightConnector1">
            <a:avLst/>
          </a:prstGeom>
          <a:ln w="9525">
            <a:solidFill>
              <a:srgbClr val="FF8E00"/>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0F5B0531-83D7-E945-BF15-12B4979E58FC}"/>
              </a:ext>
            </a:extLst>
          </p:cNvPr>
          <p:cNvPicPr>
            <a:picLocks noChangeAspect="1"/>
          </p:cNvPicPr>
          <p:nvPr userDrawn="1"/>
        </p:nvPicPr>
        <p:blipFill>
          <a:blip r:embed="rId2"/>
          <a:srcRect/>
          <a:stretch/>
        </p:blipFill>
        <p:spPr>
          <a:xfrm>
            <a:off x="9060044" y="6547139"/>
            <a:ext cx="169333" cy="152400"/>
          </a:xfrm>
          <a:prstGeom prst="rect">
            <a:avLst/>
          </a:prstGeom>
        </p:spPr>
      </p:pic>
      <p:sp>
        <p:nvSpPr>
          <p:cNvPr id="9" name="Slide Number Placeholder 5">
            <a:extLst>
              <a:ext uri="{FF2B5EF4-FFF2-40B4-BE49-F238E27FC236}">
                <a16:creationId xmlns:a16="http://schemas.microsoft.com/office/drawing/2014/main" id="{D792F340-76A4-0848-925A-482F1756BD50}"/>
              </a:ext>
            </a:extLst>
          </p:cNvPr>
          <p:cNvSpPr>
            <a:spLocks noGrp="1"/>
          </p:cNvSpPr>
          <p:nvPr>
            <p:ph type="sldNum" sz="quarter" idx="4"/>
          </p:nvPr>
        </p:nvSpPr>
        <p:spPr>
          <a:xfrm>
            <a:off x="8737600" y="6459234"/>
            <a:ext cx="2844800" cy="365125"/>
          </a:xfrm>
          <a:prstGeom prst="rect">
            <a:avLst/>
          </a:prstGeom>
        </p:spPr>
        <p:txBody>
          <a:bodyPr vert="horz" lIns="91440" tIns="45720" rIns="91440" bIns="45720" rtlCol="0" anchor="ctr"/>
          <a:lstStyle>
            <a:lvl1pPr algn="r">
              <a:defRPr sz="1067" b="0" i="0">
                <a:solidFill>
                  <a:srgbClr val="A5A5A9"/>
                </a:solidFill>
                <a:latin typeface="Helvetica" pitchFamily="2" charset="0"/>
              </a:defRPr>
            </a:lvl1pPr>
          </a:lstStyle>
          <a:p>
            <a:r>
              <a:rPr lang="en-US" dirty="0"/>
              <a:t> SCIENTIFIC SUMMIT 2022  |  </a:t>
            </a:r>
            <a:fld id="{A2B39015-4F91-BF4B-B715-38957A64BF38}" type="slidenum">
              <a:rPr lang="en-US" smtClean="0"/>
              <a:pPr/>
              <a:t>‹#›</a:t>
            </a:fld>
            <a:endParaRPr lang="en-US" dirty="0"/>
          </a:p>
        </p:txBody>
      </p:sp>
    </p:spTree>
    <p:extLst>
      <p:ext uri="{BB962C8B-B14F-4D97-AF65-F5344CB8AC3E}">
        <p14:creationId xmlns:p14="http://schemas.microsoft.com/office/powerpoint/2010/main" val="239652706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67CAB-C92F-66AE-031B-9EAEE338D0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B603450-E92C-40F7-FEC1-AA4450A37E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320471-F4C9-E58E-CFAB-3C8A13DA59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0A8DA2-5C2A-9BD3-B55E-7C3A31CF705A}"/>
              </a:ext>
            </a:extLst>
          </p:cNvPr>
          <p:cNvSpPr>
            <a:spLocks noGrp="1"/>
          </p:cNvSpPr>
          <p:nvPr>
            <p:ph type="dt" sz="half" idx="10"/>
          </p:nvPr>
        </p:nvSpPr>
        <p:spPr/>
        <p:txBody>
          <a:bodyPr/>
          <a:lstStyle/>
          <a:p>
            <a:fld id="{F89E68C7-604B-49DC-9C31-03495E6DB120}" type="datetimeFigureOut">
              <a:rPr lang="en-US" smtClean="0"/>
              <a:t>6/19/2025</a:t>
            </a:fld>
            <a:endParaRPr lang="en-US"/>
          </a:p>
        </p:txBody>
      </p:sp>
      <p:sp>
        <p:nvSpPr>
          <p:cNvPr id="6" name="Footer Placeholder 5">
            <a:extLst>
              <a:ext uri="{FF2B5EF4-FFF2-40B4-BE49-F238E27FC236}">
                <a16:creationId xmlns:a16="http://schemas.microsoft.com/office/drawing/2014/main" id="{C36B45A9-D0CC-171E-16C7-F4BA951A20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205498-595A-99A1-C487-35D669707783}"/>
              </a:ext>
            </a:extLst>
          </p:cNvPr>
          <p:cNvSpPr>
            <a:spLocks noGrp="1"/>
          </p:cNvSpPr>
          <p:nvPr>
            <p:ph type="sldNum" sz="quarter" idx="12"/>
          </p:nvPr>
        </p:nvSpPr>
        <p:spPr/>
        <p:txBody>
          <a:bodyPr/>
          <a:lstStyle/>
          <a:p>
            <a:fld id="{3643EA39-BFA5-4755-B336-9C2DDA113DC2}" type="slidenum">
              <a:rPr lang="en-US" smtClean="0"/>
              <a:t>‹#›</a:t>
            </a:fld>
            <a:endParaRPr lang="en-US"/>
          </a:p>
        </p:txBody>
      </p:sp>
    </p:spTree>
    <p:extLst>
      <p:ext uri="{BB962C8B-B14F-4D97-AF65-F5344CB8AC3E}">
        <p14:creationId xmlns:p14="http://schemas.microsoft.com/office/powerpoint/2010/main" val="3222806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theme" Target="../theme/theme3.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theme" Target="../theme/theme5.xml"/><Relationship Id="rId5" Type="http://schemas.openxmlformats.org/officeDocument/2006/relationships/slideLayout" Target="../slideLayouts/slideLayout56.xml"/><Relationship Id="rId4"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image" Target="../media/image13.png"/><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theme" Target="../theme/theme7.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image" Target="../media/image1.png"/><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image" Target="../media/image14.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4DB025-0CFA-0DE4-ED71-D868E88CA0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EAA5DC7-5251-CFD3-E3C5-719FED6966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5376B4-1E4F-6E4E-FE01-CF36D8D52F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89E68C7-604B-49DC-9C31-03495E6DB120}" type="datetimeFigureOut">
              <a:rPr lang="en-US" smtClean="0"/>
              <a:t>6/19/2025</a:t>
            </a:fld>
            <a:endParaRPr lang="en-US"/>
          </a:p>
        </p:txBody>
      </p:sp>
      <p:sp>
        <p:nvSpPr>
          <p:cNvPr id="5" name="Footer Placeholder 4">
            <a:extLst>
              <a:ext uri="{FF2B5EF4-FFF2-40B4-BE49-F238E27FC236}">
                <a16:creationId xmlns:a16="http://schemas.microsoft.com/office/drawing/2014/main" id="{7C855E89-1B81-29A8-A89A-CF541DE438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A77FC54-B50A-5A97-C188-B07D60A91D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643EA39-BFA5-4755-B336-9C2DDA113DC2}" type="slidenum">
              <a:rPr lang="en-US" smtClean="0"/>
              <a:t>‹#›</a:t>
            </a:fld>
            <a:endParaRPr lang="en-US"/>
          </a:p>
        </p:txBody>
      </p:sp>
    </p:spTree>
    <p:extLst>
      <p:ext uri="{BB962C8B-B14F-4D97-AF65-F5344CB8AC3E}">
        <p14:creationId xmlns:p14="http://schemas.microsoft.com/office/powerpoint/2010/main" val="12320581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6/19/2025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
        <p:nvSpPr>
          <p:cNvPr id="7" name="Rectangle 6">
            <a:extLst>
              <a:ext uri="{FF2B5EF4-FFF2-40B4-BE49-F238E27FC236}">
                <a16:creationId xmlns:a16="http://schemas.microsoft.com/office/drawing/2014/main" id="{74579AB4-46AF-C50B-4D40-DF5EFB956311}"/>
              </a:ext>
            </a:extLst>
          </p:cNvPr>
          <p:cNvSpPr/>
          <p:nvPr userDrawn="1"/>
        </p:nvSpPr>
        <p:spPr>
          <a:xfrm>
            <a:off x="2" y="0"/>
            <a:ext cx="328653" cy="6858000"/>
          </a:xfrm>
          <a:prstGeom prst="rect">
            <a:avLst/>
          </a:prstGeom>
          <a:solidFill>
            <a:srgbClr val="244883"/>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spTree>
    <p:extLst>
      <p:ext uri="{BB962C8B-B14F-4D97-AF65-F5344CB8AC3E}">
        <p14:creationId xmlns:p14="http://schemas.microsoft.com/office/powerpoint/2010/main" val="35368738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F629410-6B79-CA60-598C-2A1F023C6A4E}"/>
              </a:ext>
            </a:extLst>
          </p:cNvPr>
          <p:cNvSpPr/>
          <p:nvPr userDrawn="1"/>
        </p:nvSpPr>
        <p:spPr>
          <a:xfrm>
            <a:off x="3" y="0"/>
            <a:ext cx="328653" cy="6858000"/>
          </a:xfrm>
          <a:prstGeom prst="rect">
            <a:avLst/>
          </a:prstGeom>
          <a:solidFill>
            <a:srgbClr val="244883"/>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Tree>
    <p:extLst>
      <p:ext uri="{BB962C8B-B14F-4D97-AF65-F5344CB8AC3E}">
        <p14:creationId xmlns:p14="http://schemas.microsoft.com/office/powerpoint/2010/main" val="2555325700"/>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700" r:id="rId11"/>
    <p:sldLayoutId id="2147483701" r:id="rId12"/>
    <p:sldLayoutId id="2147483702" r:id="rId13"/>
    <p:sldLayoutId id="2147483703" r:id="rId14"/>
  </p:sldLayoutIdLst>
  <p:txStyles>
    <p:titleStyle>
      <a:lvl1pPr algn="l" defTabSz="121914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84" indent="-304784" algn="l" defTabSz="121914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54" indent="-304784" algn="l" defTabSz="121914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25" indent="-304784" algn="l" defTabSz="121914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493" indent="-304784" algn="l" defTabSz="121914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062" indent="-304784" algn="l" defTabSz="121914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632" indent="-304784" algn="l" defTabSz="121914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202" indent="-304784" algn="l" defTabSz="121914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772" indent="-304784" algn="l" defTabSz="121914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341" indent="-304784" algn="l" defTabSz="121914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E6BE77-674D-C14E-1E23-1049B9DC6B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35EB0BD-5BDC-BB89-53D4-FB56B8D84A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475330-427F-ECB7-58E2-55C2E8A6EE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2C974C-F773-4388-BA98-3CD5A0C70396}" type="datetimeFigureOut">
              <a:rPr lang="en-US" smtClean="0"/>
              <a:t>6/19/2025</a:t>
            </a:fld>
            <a:endParaRPr lang="en-US"/>
          </a:p>
        </p:txBody>
      </p:sp>
      <p:sp>
        <p:nvSpPr>
          <p:cNvPr id="5" name="Footer Placeholder 4">
            <a:extLst>
              <a:ext uri="{FF2B5EF4-FFF2-40B4-BE49-F238E27FC236}">
                <a16:creationId xmlns:a16="http://schemas.microsoft.com/office/drawing/2014/main" id="{8ABA0D50-F2C0-62F7-23A9-0F9E088ADB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6D1A7AB-365E-0A6C-65A9-FE5B60947D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DD4EF5-2C14-40B6-8C26-B19A01A72D7C}" type="slidenum">
              <a:rPr lang="en-US" smtClean="0"/>
              <a:t>‹#›</a:t>
            </a:fld>
            <a:endParaRPr lang="en-US"/>
          </a:p>
        </p:txBody>
      </p:sp>
    </p:spTree>
    <p:extLst>
      <p:ext uri="{BB962C8B-B14F-4D97-AF65-F5344CB8AC3E}">
        <p14:creationId xmlns:p14="http://schemas.microsoft.com/office/powerpoint/2010/main" val="1048636309"/>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353C00-BBF8-F149-AC31-12C0A8C511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F04786-F6EA-7D4E-8A96-1DF58C5843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649962"/>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9"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30"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8A87A34-81AB-432B-8DAE-1953F412C126}" type="datetimeFigureOut">
              <a:rPr lang="en-US" smtClean="0"/>
              <a:pPr/>
              <a:t>6/19/2025</a:t>
            </a:fld>
            <a:endParaRPr lang="en-US" dirty="0"/>
          </a:p>
        </p:txBody>
      </p:sp>
      <p:sp>
        <p:nvSpPr>
          <p:cNvPr id="5" name="Footer Placeholder 4"/>
          <p:cNvSpPr>
            <a:spLocks noGrp="1"/>
          </p:cNvSpPr>
          <p:nvPr>
            <p:ph type="ftr" sz="quarter" idx="3"/>
          </p:nvPr>
        </p:nvSpPr>
        <p:spPr>
          <a:xfrm>
            <a:off x="4842933"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D22F896-40B5-4ADD-8801-0D06FADFA095}"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1414755"/>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Lst>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xStyles>
    <p:titleStyle>
      <a:lvl1pPr algn="l" defTabSz="914377"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38" indent="-91438" algn="l" defTabSz="914377"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69" indent="-137157" algn="l" defTabSz="914377"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45"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45"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21"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377"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677"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22"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22"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600201"/>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2870780"/>
            <a:ext cx="10972800" cy="3255384"/>
          </a:xfrm>
          <a:prstGeom prst="rect">
            <a:avLst/>
          </a:prstGeom>
        </p:spPr>
        <p:txBody>
          <a:bodyPr vert="horz" lIns="91440" tIns="45720" rIns="91440" bIns="45720" rtlCol="0">
            <a:normAutofit/>
          </a:bodyPr>
          <a:lstStyle/>
          <a:p>
            <a:pPr lvl="0"/>
            <a:r>
              <a:rPr lang="en-US" dirty="0"/>
              <a:t>Click to edit Master text styles</a:t>
            </a:r>
          </a:p>
          <a:p>
            <a:pPr lvl="0"/>
            <a:r>
              <a:rPr lang="en-US" dirty="0"/>
              <a:t>Insert text here</a:t>
            </a:r>
          </a:p>
          <a:p>
            <a:pPr lvl="0"/>
            <a:r>
              <a:rPr lang="en-US" dirty="0"/>
              <a:t>Bullet points must always be in first level</a:t>
            </a:r>
          </a:p>
        </p:txBody>
      </p:sp>
      <p:pic>
        <p:nvPicPr>
          <p:cNvPr id="10" name="Picture 9" descr="A picture containing logo&#10;&#10;Description automatically generated">
            <a:extLst>
              <a:ext uri="{FF2B5EF4-FFF2-40B4-BE49-F238E27FC236}">
                <a16:creationId xmlns:a16="http://schemas.microsoft.com/office/drawing/2014/main" id="{B25A92D9-DB49-6C4F-AD13-4FB90D6F8BC9}"/>
              </a:ext>
            </a:extLst>
          </p:cNvPr>
          <p:cNvPicPr>
            <a:picLocks noChangeAspect="1"/>
          </p:cNvPicPr>
          <p:nvPr userDrawn="1"/>
        </p:nvPicPr>
        <p:blipFill>
          <a:blip r:embed="rId13"/>
          <a:stretch>
            <a:fillRect/>
          </a:stretch>
        </p:blipFill>
        <p:spPr>
          <a:xfrm>
            <a:off x="609601" y="296025"/>
            <a:ext cx="1682572" cy="1143000"/>
          </a:xfrm>
          <a:prstGeom prst="rect">
            <a:avLst/>
          </a:prstGeom>
        </p:spPr>
      </p:pic>
      <p:pic>
        <p:nvPicPr>
          <p:cNvPr id="5" name="Picture 4" descr="Logo&#10;&#10;Description automatically generated">
            <a:extLst>
              <a:ext uri="{FF2B5EF4-FFF2-40B4-BE49-F238E27FC236}">
                <a16:creationId xmlns:a16="http://schemas.microsoft.com/office/drawing/2014/main" id="{D9A128C0-2D79-18DD-6008-295A31C7F566}"/>
              </a:ext>
            </a:extLst>
          </p:cNvPr>
          <p:cNvPicPr>
            <a:picLocks noChangeAspect="1"/>
          </p:cNvPicPr>
          <p:nvPr userDrawn="1"/>
        </p:nvPicPr>
        <p:blipFill>
          <a:blip r:embed="rId14"/>
          <a:stretch>
            <a:fillRect/>
          </a:stretch>
        </p:blipFill>
        <p:spPr>
          <a:xfrm>
            <a:off x="609599" y="295302"/>
            <a:ext cx="1682572" cy="1143723"/>
          </a:xfrm>
          <a:prstGeom prst="rect">
            <a:avLst/>
          </a:prstGeom>
        </p:spPr>
      </p:pic>
    </p:spTree>
    <p:extLst>
      <p:ext uri="{BB962C8B-B14F-4D97-AF65-F5344CB8AC3E}">
        <p14:creationId xmlns:p14="http://schemas.microsoft.com/office/powerpoint/2010/main" val="1865011600"/>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xStyles>
    <p:titleStyle>
      <a:lvl1pPr algn="l" defTabSz="609585" rtl="0" eaLnBrk="1" latinLnBrk="0" hangingPunct="1">
        <a:spcBef>
          <a:spcPct val="0"/>
        </a:spcBef>
        <a:buNone/>
        <a:defRPr sz="5867" b="1" i="0" kern="1200">
          <a:solidFill>
            <a:schemeClr val="tx1"/>
          </a:solidFill>
          <a:latin typeface="Helvetica" pitchFamily="2" charset="0"/>
          <a:ea typeface="+mj-ea"/>
          <a:cs typeface="+mj-cs"/>
        </a:defRPr>
      </a:lvl1pPr>
    </p:titleStyle>
    <p:bodyStyle>
      <a:lvl1pPr marL="457189" indent="-457189" algn="l" defTabSz="609585" rtl="0" eaLnBrk="1" latinLnBrk="0" hangingPunct="1">
        <a:lnSpc>
          <a:spcPct val="150000"/>
        </a:lnSpc>
        <a:spcBef>
          <a:spcPct val="20000"/>
        </a:spcBef>
        <a:buFontTx/>
        <a:buBlip>
          <a:blip r:embed="rId15"/>
        </a:buBlip>
        <a:defRPr sz="2400" b="0" i="0" kern="1200">
          <a:solidFill>
            <a:schemeClr val="tx1"/>
          </a:solidFill>
          <a:latin typeface="Helvetica Light" panose="020B0403020202020204" pitchFamily="34" charset="0"/>
          <a:ea typeface="+mn-ea"/>
          <a:cs typeface="+mn-cs"/>
        </a:defRPr>
      </a:lvl1pPr>
      <a:lvl2pPr marL="990575" indent="-380990" algn="l" defTabSz="609585" rtl="0" eaLnBrk="1" latinLnBrk="0" hangingPunct="1">
        <a:spcBef>
          <a:spcPct val="20000"/>
        </a:spcBef>
        <a:buFont typeface="Arial"/>
        <a:buChar char="–"/>
        <a:defRPr sz="2400" b="0" i="0" kern="1200">
          <a:solidFill>
            <a:schemeClr val="tx1"/>
          </a:solidFill>
          <a:latin typeface="Helvetica" pitchFamily="2" charset="0"/>
          <a:ea typeface="+mn-ea"/>
          <a:cs typeface="+mn-cs"/>
        </a:defRPr>
      </a:lvl2pPr>
      <a:lvl3pPr marL="1523962" indent="-304792" algn="l" defTabSz="609585" rtl="0" eaLnBrk="1" latinLnBrk="0" hangingPunct="1">
        <a:spcBef>
          <a:spcPct val="20000"/>
        </a:spcBef>
        <a:buFont typeface="Arial"/>
        <a:buChar char="•"/>
        <a:defRPr sz="2400" b="0" i="0" kern="1200">
          <a:solidFill>
            <a:schemeClr val="tx1"/>
          </a:solidFill>
          <a:latin typeface="Helvetica" pitchFamily="2" charset="0"/>
          <a:ea typeface="+mn-ea"/>
          <a:cs typeface="+mn-cs"/>
        </a:defRPr>
      </a:lvl3pPr>
      <a:lvl4pPr marL="2133547" indent="-304792" algn="l" defTabSz="609585" rtl="0" eaLnBrk="1" latinLnBrk="0" hangingPunct="1">
        <a:spcBef>
          <a:spcPct val="20000"/>
        </a:spcBef>
        <a:buFont typeface="Arial"/>
        <a:buChar char="–"/>
        <a:defRPr sz="2400" b="0" i="0" kern="1200">
          <a:solidFill>
            <a:schemeClr val="tx1"/>
          </a:solidFill>
          <a:latin typeface="Helvetica" pitchFamily="2" charset="0"/>
          <a:ea typeface="+mn-ea"/>
          <a:cs typeface="+mn-cs"/>
        </a:defRPr>
      </a:lvl4pPr>
      <a:lvl5pPr marL="2743131" indent="-304792" algn="l" defTabSz="609585" rtl="0" eaLnBrk="1" latinLnBrk="0" hangingPunct="1">
        <a:spcBef>
          <a:spcPct val="20000"/>
        </a:spcBef>
        <a:buFont typeface="Arial"/>
        <a:buChar char="»"/>
        <a:defRPr sz="2400" b="0" i="0" kern="1200">
          <a:solidFill>
            <a:schemeClr val="tx1"/>
          </a:solidFill>
          <a:latin typeface="Helvetica" pitchFamily="2" charset="0"/>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6.xml"/><Relationship Id="rId5" Type="http://schemas.openxmlformats.org/officeDocument/2006/relationships/image" Target="../media/image18.png"/><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6.png"/><Relationship Id="rId1" Type="http://schemas.openxmlformats.org/officeDocument/2006/relationships/slideLayout" Target="../slideLayouts/slideLayout6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56.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customXml" Target="../ink/ink1.xml"/><Relationship Id="rId2" Type="http://schemas.openxmlformats.org/officeDocument/2006/relationships/notesSlide" Target="../notesSlides/notesSlide7.xml"/><Relationship Id="rId1" Type="http://schemas.openxmlformats.org/officeDocument/2006/relationships/slideLayout" Target="../slideLayouts/slideLayout45.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8.xml"/><Relationship Id="rId1" Type="http://schemas.openxmlformats.org/officeDocument/2006/relationships/slideLayout" Target="../slideLayouts/slideLayout4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6.png"/><Relationship Id="rId1" Type="http://schemas.openxmlformats.org/officeDocument/2006/relationships/slideLayout" Target="../slideLayouts/slideLayout4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76.xml"/></Relationships>
</file>

<file path=ppt/slides/_rels/slide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6.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bwMode="auto">
          <a:xfrm>
            <a:off x="358127" y="1635810"/>
            <a:ext cx="3507431" cy="2772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pPr marL="0" indent="0" defTabSz="609585">
              <a:spcBef>
                <a:spcPct val="20000"/>
              </a:spcBef>
              <a:defRPr/>
            </a:pPr>
            <a:r>
              <a:rPr lang="en-US" altLang="en-US" sz="2133" dirty="0">
                <a:solidFill>
                  <a:prstClr val="black"/>
                </a:solidFill>
                <a:latin typeface="Arial" charset="0"/>
              </a:rPr>
              <a:t>Bruce Rapkin, PhD</a:t>
            </a:r>
          </a:p>
          <a:p>
            <a:pPr marL="0" indent="0" defTabSz="609585">
              <a:spcBef>
                <a:spcPct val="20000"/>
              </a:spcBef>
              <a:defRPr/>
            </a:pPr>
            <a:r>
              <a:rPr lang="en-US" altLang="en-US" sz="2133" dirty="0">
                <a:solidFill>
                  <a:prstClr val="black"/>
                </a:solidFill>
                <a:latin typeface="Arial" charset="0"/>
              </a:rPr>
              <a:t>Rita </a:t>
            </a:r>
            <a:r>
              <a:rPr lang="en-US" altLang="en-US" sz="2133" dirty="0" err="1">
                <a:solidFill>
                  <a:prstClr val="black"/>
                </a:solidFill>
                <a:latin typeface="Arial" charset="0"/>
              </a:rPr>
              <a:t>Ravichandar</a:t>
            </a:r>
            <a:r>
              <a:rPr lang="en-US" altLang="en-US" sz="2133" dirty="0">
                <a:solidFill>
                  <a:prstClr val="black"/>
                </a:solidFill>
                <a:latin typeface="Arial" charset="0"/>
              </a:rPr>
              <a:t>, MSW</a:t>
            </a:r>
          </a:p>
          <a:p>
            <a:pPr marL="0" indent="0" defTabSz="609585">
              <a:spcBef>
                <a:spcPct val="20000"/>
              </a:spcBef>
              <a:defRPr/>
            </a:pPr>
            <a:r>
              <a:rPr lang="en-US" altLang="en-US" sz="2133" dirty="0">
                <a:solidFill>
                  <a:prstClr val="black"/>
                </a:solidFill>
                <a:latin typeface="Arial" charset="0"/>
              </a:rPr>
              <a:t>Rev. Zorina </a:t>
            </a:r>
            <a:r>
              <a:rPr lang="en-US" altLang="en-US" sz="2133" dirty="0" err="1">
                <a:solidFill>
                  <a:prstClr val="black"/>
                </a:solidFill>
                <a:latin typeface="Arial" charset="0"/>
              </a:rPr>
              <a:t>Costello,DMin</a:t>
            </a:r>
            <a:endParaRPr lang="en-US" altLang="en-US" sz="2133" dirty="0">
              <a:solidFill>
                <a:prstClr val="black"/>
              </a:solidFill>
              <a:latin typeface="Arial" charset="0"/>
            </a:endParaRPr>
          </a:p>
          <a:p>
            <a:pPr marL="0" indent="0" defTabSz="609585">
              <a:spcBef>
                <a:spcPct val="20000"/>
              </a:spcBef>
              <a:defRPr/>
            </a:pPr>
            <a:r>
              <a:rPr lang="en-US" altLang="en-US" sz="2133" dirty="0" err="1">
                <a:solidFill>
                  <a:prstClr val="black"/>
                </a:solidFill>
                <a:latin typeface="Arial" charset="0"/>
              </a:rPr>
              <a:t>Ivis</a:t>
            </a:r>
            <a:r>
              <a:rPr lang="en-US" altLang="en-US" sz="2133" dirty="0">
                <a:solidFill>
                  <a:prstClr val="black"/>
                </a:solidFill>
                <a:latin typeface="Arial" charset="0"/>
              </a:rPr>
              <a:t> Sampayo</a:t>
            </a:r>
          </a:p>
          <a:p>
            <a:pPr marL="0" marR="0" lvl="0" indent="0" algn="l" defTabSz="609585" rtl="0" eaLnBrk="1" fontAlgn="auto" latinLnBrk="0" hangingPunct="1">
              <a:lnSpc>
                <a:spcPct val="100000"/>
              </a:lnSpc>
              <a:spcBef>
                <a:spcPct val="20000"/>
              </a:spcBef>
              <a:spcAft>
                <a:spcPts val="0"/>
              </a:spcAft>
              <a:buClrTx/>
              <a:buSzTx/>
              <a:buFontTx/>
              <a:buNone/>
              <a:tabLst/>
              <a:defRPr/>
            </a:pPr>
            <a:r>
              <a:rPr kumimoji="0" lang="en-US" altLang="en-US" sz="2133" b="0" i="0" u="none" strike="noStrike" kern="1200" cap="none" spc="0" normalizeH="0" baseline="0" noProof="0" dirty="0">
                <a:ln>
                  <a:noFill/>
                </a:ln>
                <a:solidFill>
                  <a:prstClr val="black"/>
                </a:solidFill>
                <a:effectLst/>
                <a:uLnTx/>
                <a:uFillTx/>
                <a:latin typeface="Arial" charset="0"/>
                <a:ea typeface="ＭＳ Ｐゴシック" charset="-128"/>
                <a:cs typeface="+mn-cs"/>
              </a:rPr>
              <a:t>David Lounsbury, PhD</a:t>
            </a:r>
          </a:p>
          <a:p>
            <a:pPr marL="0" marR="0" lvl="0" indent="0" algn="l" defTabSz="609585" rtl="0" eaLnBrk="1" fontAlgn="auto" latinLnBrk="0" hangingPunct="1">
              <a:lnSpc>
                <a:spcPct val="100000"/>
              </a:lnSpc>
              <a:spcBef>
                <a:spcPct val="20000"/>
              </a:spcBef>
              <a:spcAft>
                <a:spcPts val="0"/>
              </a:spcAft>
              <a:buClrTx/>
              <a:buSzTx/>
              <a:buFontTx/>
              <a:buNone/>
              <a:tabLst/>
              <a:defRPr/>
            </a:pPr>
            <a:r>
              <a:rPr lang="en-US" altLang="en-US" sz="2133" dirty="0">
                <a:solidFill>
                  <a:prstClr val="black"/>
                </a:solidFill>
                <a:latin typeface="Arial" charset="0"/>
              </a:rPr>
              <a:t>Lauren Jones, MPH</a:t>
            </a:r>
          </a:p>
          <a:p>
            <a:pPr marL="0" marR="0" lvl="0" indent="0" algn="l" defTabSz="609585" rtl="0" eaLnBrk="1" fontAlgn="auto" latinLnBrk="0" hangingPunct="1">
              <a:lnSpc>
                <a:spcPct val="100000"/>
              </a:lnSpc>
              <a:spcBef>
                <a:spcPct val="20000"/>
              </a:spcBef>
              <a:spcAft>
                <a:spcPts val="0"/>
              </a:spcAft>
              <a:buClrTx/>
              <a:buSzTx/>
              <a:buFontTx/>
              <a:buNone/>
              <a:tabLst/>
              <a:defRPr/>
            </a:pPr>
            <a:r>
              <a:rPr lang="en-US" altLang="en-US" sz="2133" dirty="0">
                <a:solidFill>
                  <a:prstClr val="black"/>
                </a:solidFill>
                <a:latin typeface="Arial" charset="0"/>
              </a:rPr>
              <a:t>Parisa </a:t>
            </a:r>
            <a:r>
              <a:rPr lang="en-US" altLang="en-US" sz="2133" dirty="0" err="1">
                <a:solidFill>
                  <a:prstClr val="black"/>
                </a:solidFill>
                <a:latin typeface="Arial" charset="0"/>
              </a:rPr>
              <a:t>Tehranifar</a:t>
            </a:r>
            <a:r>
              <a:rPr lang="en-US" altLang="en-US" sz="2133" dirty="0">
                <a:solidFill>
                  <a:prstClr val="black"/>
                </a:solidFill>
                <a:latin typeface="Arial" charset="0"/>
              </a:rPr>
              <a:t>, PhD</a:t>
            </a:r>
          </a:p>
          <a:p>
            <a:pPr marL="0" indent="0" defTabSz="609585">
              <a:spcBef>
                <a:spcPct val="20000"/>
              </a:spcBef>
              <a:defRPr/>
            </a:pPr>
            <a:r>
              <a:rPr lang="en-US" altLang="en-US" sz="2133" dirty="0">
                <a:solidFill>
                  <a:prstClr val="black"/>
                </a:solidFill>
                <a:latin typeface="Arial" charset="0"/>
              </a:rPr>
              <a:t>Nancy Sohler, PhD</a:t>
            </a:r>
          </a:p>
          <a:p>
            <a:pPr marL="0" indent="0" defTabSz="609585">
              <a:spcBef>
                <a:spcPct val="20000"/>
              </a:spcBef>
              <a:defRPr/>
            </a:pPr>
            <a:r>
              <a:rPr lang="en-US" altLang="en-US" sz="2133" dirty="0">
                <a:solidFill>
                  <a:prstClr val="black"/>
                </a:solidFill>
                <a:latin typeface="Arial" charset="0"/>
              </a:rPr>
              <a:t>Andria Reyes, MSW</a:t>
            </a:r>
          </a:p>
          <a:p>
            <a:pPr marL="0" marR="0" lvl="0" indent="0" algn="l" defTabSz="609585" rtl="0" eaLnBrk="1" fontAlgn="auto" latinLnBrk="0" hangingPunct="1">
              <a:lnSpc>
                <a:spcPct val="100000"/>
              </a:lnSpc>
              <a:spcBef>
                <a:spcPct val="20000"/>
              </a:spcBef>
              <a:spcAft>
                <a:spcPts val="0"/>
              </a:spcAft>
              <a:buClrTx/>
              <a:buSzTx/>
              <a:buFontTx/>
              <a:buNone/>
              <a:tabLst/>
              <a:defRPr/>
            </a:pPr>
            <a:r>
              <a:rPr kumimoji="0" lang="en-US" altLang="en-US" sz="2133" b="0" i="0" u="none" strike="noStrike" kern="1200" cap="none" spc="0" normalizeH="0" baseline="0" noProof="0" dirty="0">
                <a:ln>
                  <a:noFill/>
                </a:ln>
                <a:solidFill>
                  <a:prstClr val="black"/>
                </a:solidFill>
                <a:effectLst/>
                <a:uLnTx/>
                <a:uFillTx/>
                <a:latin typeface="Arial" charset="0"/>
                <a:ea typeface="ＭＳ Ｐゴシック" charset="-128"/>
                <a:cs typeface="+mn-cs"/>
              </a:rPr>
              <a:t>Nina Bickell, MD, MPH</a:t>
            </a:r>
          </a:p>
          <a:p>
            <a:pPr marL="0" marR="0" lvl="0" indent="0" algn="l" defTabSz="609585" rtl="0" eaLnBrk="1" fontAlgn="auto" latinLnBrk="0" hangingPunct="1">
              <a:lnSpc>
                <a:spcPct val="100000"/>
              </a:lnSpc>
              <a:spcBef>
                <a:spcPct val="20000"/>
              </a:spcBef>
              <a:spcAft>
                <a:spcPts val="0"/>
              </a:spcAft>
              <a:buClrTx/>
              <a:buSzTx/>
              <a:buFontTx/>
              <a:buNone/>
              <a:tabLst/>
              <a:defRPr/>
            </a:pPr>
            <a:r>
              <a:rPr kumimoji="0" lang="en-US" altLang="en-US" sz="2133" b="0" i="0" u="none" strike="noStrike" kern="1200" cap="none" spc="0" normalizeH="0" baseline="0" noProof="0" dirty="0">
                <a:ln>
                  <a:noFill/>
                </a:ln>
                <a:solidFill>
                  <a:prstClr val="black"/>
                </a:solidFill>
                <a:effectLst/>
                <a:uLnTx/>
                <a:uFillTx/>
                <a:latin typeface="Arial" charset="0"/>
                <a:ea typeface="ＭＳ Ｐゴシック" charset="-128"/>
                <a:cs typeface="+mn-cs"/>
              </a:rPr>
              <a:t>Karen Hubbard, PhD</a:t>
            </a:r>
          </a:p>
          <a:p>
            <a:pPr marL="0" marR="0" lvl="0" indent="0" algn="l" defTabSz="609585" rtl="0" eaLnBrk="1" fontAlgn="auto" latinLnBrk="0" hangingPunct="1">
              <a:lnSpc>
                <a:spcPct val="100000"/>
              </a:lnSpc>
              <a:spcBef>
                <a:spcPct val="20000"/>
              </a:spcBef>
              <a:spcAft>
                <a:spcPts val="0"/>
              </a:spcAft>
              <a:buClrTx/>
              <a:buSzTx/>
              <a:buFontTx/>
              <a:buNone/>
              <a:tabLst/>
              <a:defRPr/>
            </a:pPr>
            <a:r>
              <a:rPr kumimoji="0" lang="en-US" altLang="en-US" sz="2133" b="0" i="0" u="none" strike="noStrike" kern="1200" cap="none" spc="0" normalizeH="0" baseline="0" noProof="0" dirty="0">
                <a:ln>
                  <a:noFill/>
                </a:ln>
                <a:solidFill>
                  <a:prstClr val="black"/>
                </a:solidFill>
                <a:effectLst/>
                <a:uLnTx/>
                <a:uFillTx/>
                <a:latin typeface="Arial" charset="0"/>
                <a:ea typeface="ＭＳ Ｐゴシック" charset="-128"/>
                <a:cs typeface="+mn-cs"/>
              </a:rPr>
              <a:t>Mary Beth Terry, PhD</a:t>
            </a:r>
          </a:p>
          <a:p>
            <a:pPr marL="0" marR="0" lvl="0" indent="0" algn="l" defTabSz="609585" rtl="0" eaLnBrk="1" fontAlgn="auto" latinLnBrk="0" hangingPunct="1">
              <a:lnSpc>
                <a:spcPct val="100000"/>
              </a:lnSpc>
              <a:spcBef>
                <a:spcPct val="20000"/>
              </a:spcBef>
              <a:spcAft>
                <a:spcPts val="0"/>
              </a:spcAft>
              <a:buClrTx/>
              <a:buSzTx/>
              <a:buFontTx/>
              <a:buNone/>
              <a:tabLst/>
              <a:defRPr/>
            </a:pPr>
            <a:r>
              <a:rPr kumimoji="0" lang="en-US" altLang="en-US" sz="2133" b="0" i="0" u="none" strike="noStrike" kern="1200" cap="none" spc="0" normalizeH="0" baseline="0" noProof="0" dirty="0">
                <a:ln>
                  <a:noFill/>
                </a:ln>
                <a:solidFill>
                  <a:prstClr val="black"/>
                </a:solidFill>
                <a:effectLst/>
                <a:uLnTx/>
                <a:uFillTx/>
                <a:latin typeface="Arial" charset="0"/>
                <a:ea typeface="ＭＳ Ｐゴシック" charset="-128"/>
                <a:cs typeface="+mn-cs"/>
              </a:rPr>
              <a:t>Desiree Walker</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3250" y="-492025"/>
            <a:ext cx="8376893" cy="3417772"/>
          </a:xfrm>
          <a:prstGeom prst="rect">
            <a:avLst/>
          </a:prstGeom>
        </p:spPr>
      </p:pic>
      <p:grpSp>
        <p:nvGrpSpPr>
          <p:cNvPr id="3" name="Group 2">
            <a:extLst>
              <a:ext uri="{FF2B5EF4-FFF2-40B4-BE49-F238E27FC236}">
                <a16:creationId xmlns:a16="http://schemas.microsoft.com/office/drawing/2014/main" id="{CFAF3210-9B07-2DDF-6311-7F0C0CE34F0C}"/>
              </a:ext>
            </a:extLst>
          </p:cNvPr>
          <p:cNvGrpSpPr/>
          <p:nvPr/>
        </p:nvGrpSpPr>
        <p:grpSpPr>
          <a:xfrm>
            <a:off x="4666311" y="5275017"/>
            <a:ext cx="7480586" cy="1582983"/>
            <a:chOff x="4711416" y="5162687"/>
            <a:chExt cx="7480586" cy="1582983"/>
          </a:xfrm>
        </p:grpSpPr>
        <p:pic>
          <p:nvPicPr>
            <p:cNvPr id="7" name="Picture 6" descr="Graphical user interface, text, website&#10;&#10;Description automatically generated"/>
            <p:cNvPicPr/>
            <p:nvPr/>
          </p:nvPicPr>
          <p:blipFill rotWithShape="1">
            <a:blip r:embed="rId4" cstate="print">
              <a:extLst>
                <a:ext uri="{28A0092B-C50C-407E-A947-70E740481C1C}">
                  <a14:useLocalDpi xmlns:a14="http://schemas.microsoft.com/office/drawing/2010/main" val="0"/>
                </a:ext>
              </a:extLst>
            </a:blip>
            <a:srcRect l="245" t="7909" r="-1435" b="25062"/>
            <a:stretch/>
          </p:blipFill>
          <p:spPr bwMode="auto">
            <a:xfrm>
              <a:off x="4711416" y="5162687"/>
              <a:ext cx="7480586" cy="1582983"/>
            </a:xfrm>
            <a:prstGeom prst="rect">
              <a:avLst/>
            </a:prstGeom>
            <a:solidFill>
              <a:schemeClr val="bg1"/>
            </a:solidFill>
            <a:ln>
              <a:noFill/>
            </a:ln>
            <a:extLst>
              <a:ext uri="{53640926-AAD7-44D8-BBD7-CCE9431645EC}">
                <a14:shadowObscured xmlns:a14="http://schemas.microsoft.com/office/drawing/2010/main"/>
              </a:ext>
            </a:extLst>
          </p:spPr>
        </p:pic>
        <p:pic>
          <p:nvPicPr>
            <p:cNvPr id="2" name="Picture 1">
              <a:extLst>
                <a:ext uri="{FF2B5EF4-FFF2-40B4-BE49-F238E27FC236}">
                  <a16:creationId xmlns:a16="http://schemas.microsoft.com/office/drawing/2014/main" id="{92AF8BF7-279E-5B2A-BAC6-6F6531ACE791}"/>
                </a:ext>
              </a:extLst>
            </p:cNvPr>
            <p:cNvPicPr>
              <a:picLocks noChangeAspect="1"/>
            </p:cNvPicPr>
            <p:nvPr/>
          </p:nvPicPr>
          <p:blipFill>
            <a:blip r:embed="rId5"/>
            <a:stretch>
              <a:fillRect/>
            </a:stretch>
          </p:blipFill>
          <p:spPr>
            <a:xfrm>
              <a:off x="8705252" y="5701648"/>
              <a:ext cx="1820600" cy="505060"/>
            </a:xfrm>
            <a:prstGeom prst="rect">
              <a:avLst/>
            </a:prstGeom>
          </p:spPr>
        </p:pic>
      </p:grpSp>
      <p:sp>
        <p:nvSpPr>
          <p:cNvPr id="8" name="TextBox 7">
            <a:extLst>
              <a:ext uri="{FF2B5EF4-FFF2-40B4-BE49-F238E27FC236}">
                <a16:creationId xmlns:a16="http://schemas.microsoft.com/office/drawing/2014/main" id="{AA31AF3D-BC3E-E374-CDC5-E6E6E45369AB}"/>
              </a:ext>
            </a:extLst>
          </p:cNvPr>
          <p:cNvSpPr txBox="1"/>
          <p:nvPr/>
        </p:nvSpPr>
        <p:spPr>
          <a:xfrm>
            <a:off x="6577119" y="2648746"/>
            <a:ext cx="5757030"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Diversity and Equity in Scientific Research Underpinning Prevention and Therapeutic Trials</a:t>
            </a:r>
          </a:p>
        </p:txBody>
      </p:sp>
    </p:spTree>
    <p:extLst>
      <p:ext uri="{BB962C8B-B14F-4D97-AF65-F5344CB8AC3E}">
        <p14:creationId xmlns:p14="http://schemas.microsoft.com/office/powerpoint/2010/main" val="153016767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11B3F-05CA-74CB-C439-306B90A5FE01}"/>
              </a:ext>
            </a:extLst>
          </p:cNvPr>
          <p:cNvSpPr>
            <a:spLocks noGrp="1"/>
          </p:cNvSpPr>
          <p:nvPr>
            <p:ph type="title"/>
          </p:nvPr>
        </p:nvSpPr>
        <p:spPr>
          <a:xfrm>
            <a:off x="1977328" y="121195"/>
            <a:ext cx="8975841" cy="1325563"/>
          </a:xfrm>
        </p:spPr>
        <p:txBody>
          <a:bodyPr anchor="ctr">
            <a:normAutofit/>
          </a:bodyPr>
          <a:lstStyle/>
          <a:p>
            <a:r>
              <a:rPr lang="en-US" sz="3600" dirty="0">
                <a:latin typeface="Arial" panose="020B0604020202020204" pitchFamily="34" charset="0"/>
                <a:cs typeface="Arial" panose="020B0604020202020204" pitchFamily="34" charset="0"/>
              </a:rPr>
              <a:t>The DISRUPT Co-Design Learning Curve</a:t>
            </a:r>
          </a:p>
        </p:txBody>
      </p:sp>
      <p:grpSp>
        <p:nvGrpSpPr>
          <p:cNvPr id="26" name="Group 25">
            <a:extLst>
              <a:ext uri="{FF2B5EF4-FFF2-40B4-BE49-F238E27FC236}">
                <a16:creationId xmlns:a16="http://schemas.microsoft.com/office/drawing/2014/main" id="{A11739EC-5CD6-FE99-A041-BB3982CF7CE0}"/>
              </a:ext>
            </a:extLst>
          </p:cNvPr>
          <p:cNvGrpSpPr/>
          <p:nvPr/>
        </p:nvGrpSpPr>
        <p:grpSpPr>
          <a:xfrm>
            <a:off x="532234" y="1321257"/>
            <a:ext cx="11074935" cy="5201552"/>
            <a:chOff x="725559" y="1368282"/>
            <a:chExt cx="11074935" cy="5201552"/>
          </a:xfrm>
        </p:grpSpPr>
        <p:pic>
          <p:nvPicPr>
            <p:cNvPr id="1026" name="Picture 2" descr="A diagram of a curve&#10;&#10;Description automatically generated">
              <a:extLst>
                <a:ext uri="{FF2B5EF4-FFF2-40B4-BE49-F238E27FC236}">
                  <a16:creationId xmlns:a16="http://schemas.microsoft.com/office/drawing/2014/main" id="{3071F8AD-C798-0E90-12FB-C33D0CE53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2475" b="13961"/>
            <a:stretch/>
          </p:blipFill>
          <p:spPr bwMode="auto">
            <a:xfrm>
              <a:off x="877960" y="1820722"/>
              <a:ext cx="10515600" cy="4351338"/>
            </a:xfrm>
            <a:prstGeom prst="rect">
              <a:avLst/>
            </a:prstGeom>
            <a:solidFill>
              <a:srgbClr val="FFFFFF"/>
            </a:solidFill>
          </p:spPr>
        </p:pic>
        <p:sp>
          <p:nvSpPr>
            <p:cNvPr id="4" name="Rectangle: Rounded Corners 3">
              <a:extLst>
                <a:ext uri="{FF2B5EF4-FFF2-40B4-BE49-F238E27FC236}">
                  <a16:creationId xmlns:a16="http://schemas.microsoft.com/office/drawing/2014/main" id="{8C7C25CE-8937-2E66-2DF3-C6B2E68AE752}"/>
                </a:ext>
              </a:extLst>
            </p:cNvPr>
            <p:cNvSpPr/>
            <p:nvPr/>
          </p:nvSpPr>
          <p:spPr>
            <a:xfrm>
              <a:off x="725559" y="5929246"/>
              <a:ext cx="1331843" cy="5943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Identity and Trust</a:t>
              </a:r>
            </a:p>
          </p:txBody>
        </p:sp>
        <p:sp>
          <p:nvSpPr>
            <p:cNvPr id="5" name="Rectangle: Rounded Corners 4">
              <a:extLst>
                <a:ext uri="{FF2B5EF4-FFF2-40B4-BE49-F238E27FC236}">
                  <a16:creationId xmlns:a16="http://schemas.microsoft.com/office/drawing/2014/main" id="{AF64B78E-1464-53D3-EF1F-73964B1C68C6}"/>
                </a:ext>
              </a:extLst>
            </p:cNvPr>
            <p:cNvSpPr/>
            <p:nvPr/>
          </p:nvSpPr>
          <p:spPr>
            <a:xfrm>
              <a:off x="2259506" y="5943732"/>
              <a:ext cx="1331843" cy="59124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Cancer Content</a:t>
              </a:r>
            </a:p>
          </p:txBody>
        </p:sp>
        <p:sp>
          <p:nvSpPr>
            <p:cNvPr id="6" name="Rectangle: Rounded Corners 5">
              <a:extLst>
                <a:ext uri="{FF2B5EF4-FFF2-40B4-BE49-F238E27FC236}">
                  <a16:creationId xmlns:a16="http://schemas.microsoft.com/office/drawing/2014/main" id="{CB168A5D-D301-8DE9-7BE1-D30AC2DE8089}"/>
                </a:ext>
              </a:extLst>
            </p:cNvPr>
            <p:cNvSpPr/>
            <p:nvPr/>
          </p:nvSpPr>
          <p:spPr>
            <a:xfrm>
              <a:off x="3828240" y="5978593"/>
              <a:ext cx="1538890" cy="59124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Finding your voice</a:t>
              </a:r>
            </a:p>
          </p:txBody>
        </p:sp>
        <p:sp>
          <p:nvSpPr>
            <p:cNvPr id="7" name="Rectangle: Rounded Corners 6">
              <a:extLst>
                <a:ext uri="{FF2B5EF4-FFF2-40B4-BE49-F238E27FC236}">
                  <a16:creationId xmlns:a16="http://schemas.microsoft.com/office/drawing/2014/main" id="{2E46A91B-F58A-CCC7-99E9-E39895002E20}"/>
                </a:ext>
              </a:extLst>
            </p:cNvPr>
            <p:cNvSpPr/>
            <p:nvPr/>
          </p:nvSpPr>
          <p:spPr>
            <a:xfrm>
              <a:off x="5660363" y="4212160"/>
              <a:ext cx="1331843" cy="59124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Talking Points</a:t>
              </a:r>
            </a:p>
          </p:txBody>
        </p:sp>
        <p:sp>
          <p:nvSpPr>
            <p:cNvPr id="9" name="Rectangle: Rounded Corners 8">
              <a:extLst>
                <a:ext uri="{FF2B5EF4-FFF2-40B4-BE49-F238E27FC236}">
                  <a16:creationId xmlns:a16="http://schemas.microsoft.com/office/drawing/2014/main" id="{552A2A4D-4DD5-9114-3F08-6B3CED2DDB10}"/>
                </a:ext>
              </a:extLst>
            </p:cNvPr>
            <p:cNvSpPr/>
            <p:nvPr/>
          </p:nvSpPr>
          <p:spPr>
            <a:xfrm>
              <a:off x="5308338" y="4997929"/>
              <a:ext cx="1758383" cy="59124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Outreach Opportunities</a:t>
              </a:r>
            </a:p>
          </p:txBody>
        </p:sp>
        <p:sp>
          <p:nvSpPr>
            <p:cNvPr id="12" name="Rectangle: Rounded Corners 11">
              <a:extLst>
                <a:ext uri="{FF2B5EF4-FFF2-40B4-BE49-F238E27FC236}">
                  <a16:creationId xmlns:a16="http://schemas.microsoft.com/office/drawing/2014/main" id="{60159408-0BF8-FA3C-B925-95C5A069BFD5}"/>
                </a:ext>
              </a:extLst>
            </p:cNvPr>
            <p:cNvSpPr/>
            <p:nvPr/>
          </p:nvSpPr>
          <p:spPr>
            <a:xfrm>
              <a:off x="7354993" y="1368282"/>
              <a:ext cx="2103120" cy="594360"/>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Implementation Challenges</a:t>
              </a:r>
            </a:p>
          </p:txBody>
        </p:sp>
        <p:sp>
          <p:nvSpPr>
            <p:cNvPr id="13" name="Rectangle: Rounded Corners 12">
              <a:extLst>
                <a:ext uri="{FF2B5EF4-FFF2-40B4-BE49-F238E27FC236}">
                  <a16:creationId xmlns:a16="http://schemas.microsoft.com/office/drawing/2014/main" id="{16744418-DE9F-227A-02D0-08F77C4E5AA7}"/>
                </a:ext>
              </a:extLst>
            </p:cNvPr>
            <p:cNvSpPr/>
            <p:nvPr/>
          </p:nvSpPr>
          <p:spPr>
            <a:xfrm>
              <a:off x="9584688" y="1371595"/>
              <a:ext cx="1920240" cy="591241"/>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Evaluation and Improvement</a:t>
              </a:r>
            </a:p>
          </p:txBody>
        </p:sp>
        <p:sp>
          <p:nvSpPr>
            <p:cNvPr id="3" name="Rectangle 2">
              <a:extLst>
                <a:ext uri="{FF2B5EF4-FFF2-40B4-BE49-F238E27FC236}">
                  <a16:creationId xmlns:a16="http://schemas.microsoft.com/office/drawing/2014/main" id="{5C4C5BF6-B01B-0C51-18EC-06268D5DE5AC}"/>
                </a:ext>
              </a:extLst>
            </p:cNvPr>
            <p:cNvSpPr/>
            <p:nvPr/>
          </p:nvSpPr>
          <p:spPr>
            <a:xfrm>
              <a:off x="7991978" y="2477800"/>
              <a:ext cx="2506135" cy="948266"/>
            </a:xfrm>
            <a:prstGeom prst="rect">
              <a:avLst/>
            </a:prstGeom>
            <a:solidFill>
              <a:srgbClr val="EBECE6"/>
            </a:solidFill>
            <a:ln>
              <a:solidFill>
                <a:srgbClr val="EBECE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CE25CD7B-8DAF-6223-CE37-CBE24B39395A}"/>
                </a:ext>
              </a:extLst>
            </p:cNvPr>
            <p:cNvSpPr/>
            <p:nvPr/>
          </p:nvSpPr>
          <p:spPr>
            <a:xfrm>
              <a:off x="6432303" y="2696938"/>
              <a:ext cx="1631644" cy="59124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Contracting and Budget</a:t>
              </a:r>
            </a:p>
          </p:txBody>
        </p:sp>
        <p:sp>
          <p:nvSpPr>
            <p:cNvPr id="11" name="Rectangle 10">
              <a:extLst>
                <a:ext uri="{FF2B5EF4-FFF2-40B4-BE49-F238E27FC236}">
                  <a16:creationId xmlns:a16="http://schemas.microsoft.com/office/drawing/2014/main" id="{568C23AB-C349-FB3A-E55E-787A487CCA59}"/>
                </a:ext>
              </a:extLst>
            </p:cNvPr>
            <p:cNvSpPr/>
            <p:nvPr/>
          </p:nvSpPr>
          <p:spPr>
            <a:xfrm>
              <a:off x="2379133" y="4643967"/>
              <a:ext cx="1921934" cy="812800"/>
            </a:xfrm>
            <a:prstGeom prst="rect">
              <a:avLst/>
            </a:prstGeom>
            <a:solidFill>
              <a:srgbClr val="CDDDEA"/>
            </a:solidFill>
            <a:ln>
              <a:solidFill>
                <a:srgbClr val="CDDDE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99D81606-A038-EB6D-CB6D-ACF613BB9C2D}"/>
                </a:ext>
              </a:extLst>
            </p:cNvPr>
            <p:cNvSpPr/>
            <p:nvPr/>
          </p:nvSpPr>
          <p:spPr>
            <a:xfrm>
              <a:off x="3052322" y="3086242"/>
              <a:ext cx="1921934" cy="812800"/>
            </a:xfrm>
            <a:prstGeom prst="rect">
              <a:avLst/>
            </a:prstGeom>
            <a:solidFill>
              <a:srgbClr val="CDDDEA"/>
            </a:solidFill>
            <a:ln>
              <a:solidFill>
                <a:srgbClr val="CDDDE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C4BB0373-8E00-3A60-0CC5-EFC3CDAE3788}"/>
                </a:ext>
              </a:extLst>
            </p:cNvPr>
            <p:cNvSpPr/>
            <p:nvPr/>
          </p:nvSpPr>
          <p:spPr>
            <a:xfrm>
              <a:off x="4986472" y="3012984"/>
              <a:ext cx="1188720" cy="6400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Rounded Corners 7">
              <a:extLst>
                <a:ext uri="{FF2B5EF4-FFF2-40B4-BE49-F238E27FC236}">
                  <a16:creationId xmlns:a16="http://schemas.microsoft.com/office/drawing/2014/main" id="{78FD8A96-89E8-2E76-8726-BBBE593E4E33}"/>
                </a:ext>
              </a:extLst>
            </p:cNvPr>
            <p:cNvSpPr/>
            <p:nvPr/>
          </p:nvSpPr>
          <p:spPr>
            <a:xfrm>
              <a:off x="5976759" y="3455599"/>
              <a:ext cx="1631645" cy="59124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Cohesion and Support</a:t>
              </a:r>
            </a:p>
          </p:txBody>
        </p:sp>
        <p:sp>
          <p:nvSpPr>
            <p:cNvPr id="19" name="Rectangle 18">
              <a:extLst>
                <a:ext uri="{FF2B5EF4-FFF2-40B4-BE49-F238E27FC236}">
                  <a16:creationId xmlns:a16="http://schemas.microsoft.com/office/drawing/2014/main" id="{A4F98962-5D5A-525D-46AA-C665C4410464}"/>
                </a:ext>
              </a:extLst>
            </p:cNvPr>
            <p:cNvSpPr/>
            <p:nvPr/>
          </p:nvSpPr>
          <p:spPr>
            <a:xfrm>
              <a:off x="4983195" y="3663684"/>
              <a:ext cx="781606" cy="3661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20" name="Oval 19">
              <a:extLst>
                <a:ext uri="{FF2B5EF4-FFF2-40B4-BE49-F238E27FC236}">
                  <a16:creationId xmlns:a16="http://schemas.microsoft.com/office/drawing/2014/main" id="{1CCD711C-AB33-0341-0892-A9B93453F1A0}"/>
                </a:ext>
              </a:extLst>
            </p:cNvPr>
            <p:cNvSpPr/>
            <p:nvPr/>
          </p:nvSpPr>
          <p:spPr>
            <a:xfrm>
              <a:off x="2398913" y="4687651"/>
              <a:ext cx="1654804" cy="717304"/>
            </a:xfrm>
            <a:prstGeom prst="ellipse">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Phase 2</a:t>
              </a:r>
            </a:p>
          </p:txBody>
        </p:sp>
        <p:sp>
          <p:nvSpPr>
            <p:cNvPr id="21" name="Oval 20">
              <a:extLst>
                <a:ext uri="{FF2B5EF4-FFF2-40B4-BE49-F238E27FC236}">
                  <a16:creationId xmlns:a16="http://schemas.microsoft.com/office/drawing/2014/main" id="{7B400226-5851-D918-A23C-22E302FABA5C}"/>
                </a:ext>
              </a:extLst>
            </p:cNvPr>
            <p:cNvSpPr/>
            <p:nvPr/>
          </p:nvSpPr>
          <p:spPr>
            <a:xfrm rot="18285047">
              <a:off x="4468949" y="3337039"/>
              <a:ext cx="1654804" cy="717304"/>
            </a:xfrm>
            <a:prstGeom prst="ellipse">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Phase 3</a:t>
              </a:r>
            </a:p>
          </p:txBody>
        </p:sp>
        <p:sp>
          <p:nvSpPr>
            <p:cNvPr id="22" name="Oval 21">
              <a:extLst>
                <a:ext uri="{FF2B5EF4-FFF2-40B4-BE49-F238E27FC236}">
                  <a16:creationId xmlns:a16="http://schemas.microsoft.com/office/drawing/2014/main" id="{98CFF038-6E18-C054-F111-11F12DF9614A}"/>
                </a:ext>
              </a:extLst>
            </p:cNvPr>
            <p:cNvSpPr/>
            <p:nvPr/>
          </p:nvSpPr>
          <p:spPr>
            <a:xfrm>
              <a:off x="8259797" y="2315287"/>
              <a:ext cx="1654804" cy="717304"/>
            </a:xfrm>
            <a:prstGeom prst="ellipse">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Phase 4</a:t>
              </a:r>
            </a:p>
          </p:txBody>
        </p:sp>
        <p:sp>
          <p:nvSpPr>
            <p:cNvPr id="23" name="Oval 22">
              <a:extLst>
                <a:ext uri="{FF2B5EF4-FFF2-40B4-BE49-F238E27FC236}">
                  <a16:creationId xmlns:a16="http://schemas.microsoft.com/office/drawing/2014/main" id="{9A4619E1-F2FB-095A-43D3-09A784F769A4}"/>
                </a:ext>
              </a:extLst>
            </p:cNvPr>
            <p:cNvSpPr/>
            <p:nvPr/>
          </p:nvSpPr>
          <p:spPr>
            <a:xfrm rot="7603470" flipH="1" flipV="1">
              <a:off x="10614440" y="2231266"/>
              <a:ext cx="1654804" cy="717304"/>
            </a:xfrm>
            <a:prstGeom prst="ellipse">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Phase 5</a:t>
              </a:r>
            </a:p>
          </p:txBody>
        </p:sp>
        <p:sp>
          <p:nvSpPr>
            <p:cNvPr id="24" name="Rectangle 23">
              <a:extLst>
                <a:ext uri="{FF2B5EF4-FFF2-40B4-BE49-F238E27FC236}">
                  <a16:creationId xmlns:a16="http://schemas.microsoft.com/office/drawing/2014/main" id="{B21ACDBA-F400-0359-4F40-DADE95335D34}"/>
                </a:ext>
              </a:extLst>
            </p:cNvPr>
            <p:cNvSpPr/>
            <p:nvPr/>
          </p:nvSpPr>
          <p:spPr>
            <a:xfrm>
              <a:off x="1229070" y="2522224"/>
              <a:ext cx="365760" cy="219456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Bi-Directional</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Learning</a:t>
              </a:r>
            </a:p>
          </p:txBody>
        </p:sp>
        <p:sp>
          <p:nvSpPr>
            <p:cNvPr id="25" name="Arrow: Notched Right 24">
              <a:extLst>
                <a:ext uri="{FF2B5EF4-FFF2-40B4-BE49-F238E27FC236}">
                  <a16:creationId xmlns:a16="http://schemas.microsoft.com/office/drawing/2014/main" id="{BAA64812-6796-CE6E-C600-2F43F04DBF24}"/>
                </a:ext>
              </a:extLst>
            </p:cNvPr>
            <p:cNvSpPr/>
            <p:nvPr/>
          </p:nvSpPr>
          <p:spPr>
            <a:xfrm rot="21279613">
              <a:off x="10607832" y="2005895"/>
              <a:ext cx="274320" cy="210312"/>
            </a:xfrm>
            <a:prstGeom prst="notchedRightArrow">
              <a:avLst/>
            </a:prstGeom>
            <a:solidFill>
              <a:srgbClr val="065492"/>
            </a:solidFill>
            <a:ln>
              <a:solidFill>
                <a:srgbClr val="0654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4" name="Picture 13">
            <a:extLst>
              <a:ext uri="{FF2B5EF4-FFF2-40B4-BE49-F238E27FC236}">
                <a16:creationId xmlns:a16="http://schemas.microsoft.com/office/drawing/2014/main" id="{D69D461D-5ECD-63A6-E3BE-C3C425E7CEAF}"/>
              </a:ext>
            </a:extLst>
          </p:cNvPr>
          <p:cNvPicPr>
            <a:picLocks noChangeAspect="1"/>
          </p:cNvPicPr>
          <p:nvPr/>
        </p:nvPicPr>
        <p:blipFill rotWithShape="1">
          <a:blip r:embed="rId4">
            <a:extLst>
              <a:ext uri="{28A0092B-C50C-407E-A947-70E740481C1C}">
                <a14:useLocalDpi xmlns:a14="http://schemas.microsoft.com/office/drawing/2010/main" val="0"/>
              </a:ext>
            </a:extLst>
          </a:blip>
          <a:srcRect r="62788"/>
          <a:stretch/>
        </p:blipFill>
        <p:spPr>
          <a:xfrm>
            <a:off x="505267" y="-48409"/>
            <a:ext cx="1522549" cy="1669377"/>
          </a:xfrm>
          <a:prstGeom prst="rect">
            <a:avLst/>
          </a:prstGeom>
        </p:spPr>
      </p:pic>
      <p:sp>
        <p:nvSpPr>
          <p:cNvPr id="15" name="Oval 14">
            <a:extLst>
              <a:ext uri="{FF2B5EF4-FFF2-40B4-BE49-F238E27FC236}">
                <a16:creationId xmlns:a16="http://schemas.microsoft.com/office/drawing/2014/main" id="{6B3BD87A-3B3A-1E2A-54F2-E33A3769B5CE}"/>
              </a:ext>
            </a:extLst>
          </p:cNvPr>
          <p:cNvSpPr/>
          <p:nvPr/>
        </p:nvSpPr>
        <p:spPr>
          <a:xfrm>
            <a:off x="93760" y="4727710"/>
            <a:ext cx="1654804" cy="717304"/>
          </a:xfrm>
          <a:prstGeom prst="ellipse">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Phase 1</a:t>
            </a:r>
          </a:p>
        </p:txBody>
      </p:sp>
    </p:spTree>
    <p:extLst>
      <p:ext uri="{BB962C8B-B14F-4D97-AF65-F5344CB8AC3E}">
        <p14:creationId xmlns:p14="http://schemas.microsoft.com/office/powerpoint/2010/main" val="3813653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71121-5019-6150-7943-D66E974AE74B}"/>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36A105FE-81B9-7EA9-F1D9-C5B3A2DB3421}"/>
              </a:ext>
            </a:extLst>
          </p:cNvPr>
          <p:cNvSpPr/>
          <p:nvPr/>
        </p:nvSpPr>
        <p:spPr>
          <a:xfrm>
            <a:off x="11037651" y="473414"/>
            <a:ext cx="888460" cy="56917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Calibri" panose="020F0502020204030204"/>
            </a:endParaRPr>
          </a:p>
        </p:txBody>
      </p:sp>
      <p:sp>
        <p:nvSpPr>
          <p:cNvPr id="4" name="TextBox 3">
            <a:extLst>
              <a:ext uri="{FF2B5EF4-FFF2-40B4-BE49-F238E27FC236}">
                <a16:creationId xmlns:a16="http://schemas.microsoft.com/office/drawing/2014/main" id="{F571E91D-C183-E05D-F5C5-8FC29E7D9AB2}"/>
              </a:ext>
            </a:extLst>
          </p:cNvPr>
          <p:cNvSpPr txBox="1"/>
          <p:nvPr/>
        </p:nvSpPr>
        <p:spPr>
          <a:xfrm>
            <a:off x="1969812" y="340328"/>
            <a:ext cx="8815419" cy="1200329"/>
          </a:xfrm>
          <a:prstGeom prst="rect">
            <a:avLst/>
          </a:prstGeom>
          <a:noFill/>
        </p:spPr>
        <p:txBody>
          <a:bodyPr wrap="square" rtlCol="0">
            <a:spAutoFit/>
          </a:bodyPr>
          <a:lstStyle/>
          <a:p>
            <a:pPr defTabSz="609585">
              <a:defRPr/>
            </a:pPr>
            <a:r>
              <a:rPr lang="en-US" sz="3600" dirty="0">
                <a:solidFill>
                  <a:prstClr val="black"/>
                </a:solidFill>
                <a:latin typeface="Arial" panose="020B0604020202020204" pitchFamily="34" charset="0"/>
                <a:cs typeface="Arial" panose="020B0604020202020204" pitchFamily="34" charset="0"/>
              </a:rPr>
              <a:t>Insights from Co-Designers that Have Strengthened DISRUPT’s Outreach</a:t>
            </a:r>
          </a:p>
        </p:txBody>
      </p:sp>
      <p:pic>
        <p:nvPicPr>
          <p:cNvPr id="8" name="Picture 7">
            <a:extLst>
              <a:ext uri="{FF2B5EF4-FFF2-40B4-BE49-F238E27FC236}">
                <a16:creationId xmlns:a16="http://schemas.microsoft.com/office/drawing/2014/main" id="{D5EB7785-C787-AA50-E481-74E3CB46FD47}"/>
              </a:ext>
            </a:extLst>
          </p:cNvPr>
          <p:cNvPicPr>
            <a:picLocks noChangeAspect="1"/>
          </p:cNvPicPr>
          <p:nvPr/>
        </p:nvPicPr>
        <p:blipFill rotWithShape="1">
          <a:blip r:embed="rId2">
            <a:extLst>
              <a:ext uri="{28A0092B-C50C-407E-A947-70E740481C1C}">
                <a14:useLocalDpi xmlns:a14="http://schemas.microsoft.com/office/drawing/2010/main" val="0"/>
              </a:ext>
            </a:extLst>
          </a:blip>
          <a:srcRect r="62788"/>
          <a:stretch/>
        </p:blipFill>
        <p:spPr>
          <a:xfrm>
            <a:off x="505268" y="-48409"/>
            <a:ext cx="1522549" cy="1669377"/>
          </a:xfrm>
          <a:prstGeom prst="rect">
            <a:avLst/>
          </a:prstGeom>
        </p:spPr>
      </p:pic>
      <p:graphicFrame>
        <p:nvGraphicFramePr>
          <p:cNvPr id="3" name="Diagram 2">
            <a:extLst>
              <a:ext uri="{FF2B5EF4-FFF2-40B4-BE49-F238E27FC236}">
                <a16:creationId xmlns:a16="http://schemas.microsoft.com/office/drawing/2014/main" id="{20E3335F-71C8-C8C1-DE6F-8919124530D4}"/>
              </a:ext>
            </a:extLst>
          </p:cNvPr>
          <p:cNvGraphicFramePr/>
          <p:nvPr>
            <p:extLst>
              <p:ext uri="{D42A27DB-BD31-4B8C-83A1-F6EECF244321}">
                <p14:modId xmlns:p14="http://schemas.microsoft.com/office/powerpoint/2010/main" val="2186638122"/>
              </p:ext>
            </p:extLst>
          </p:nvPr>
        </p:nvGraphicFramePr>
        <p:xfrm>
          <a:off x="760147" y="1588742"/>
          <a:ext cx="11219604" cy="50937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536168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180A3AB-492B-62CF-FECA-C405C7DBE902}"/>
              </a:ext>
            </a:extLst>
          </p:cNvPr>
          <p:cNvSpPr/>
          <p:nvPr/>
        </p:nvSpPr>
        <p:spPr>
          <a:xfrm>
            <a:off x="11037651" y="473413"/>
            <a:ext cx="888460" cy="56917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7BF4AFDD-D673-6336-3722-AE9918134AD2}"/>
              </a:ext>
            </a:extLst>
          </p:cNvPr>
          <p:cNvSpPr txBox="1"/>
          <p:nvPr/>
        </p:nvSpPr>
        <p:spPr>
          <a:xfrm>
            <a:off x="604221" y="377893"/>
            <a:ext cx="10156227" cy="1323439"/>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DISRUPT Aim1 Activities and Reach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 name="Content Placeholder 2">
            <a:extLst>
              <a:ext uri="{FF2B5EF4-FFF2-40B4-BE49-F238E27FC236}">
                <a16:creationId xmlns:a16="http://schemas.microsoft.com/office/drawing/2014/main" id="{92912E87-7AFB-4FD5-CDE3-9FC7778C6DDC}"/>
              </a:ext>
            </a:extLst>
          </p:cNvPr>
          <p:cNvSpPr txBox="1">
            <a:spLocks/>
          </p:cNvSpPr>
          <p:nvPr/>
        </p:nvSpPr>
        <p:spPr>
          <a:xfrm>
            <a:off x="614979" y="1406279"/>
            <a:ext cx="10972800" cy="4544790"/>
          </a:xfrm>
          <a:prstGeom prst="rect">
            <a:avLst/>
          </a:prstGeom>
        </p:spPr>
        <p:txBody>
          <a:bodyPr vert="horz" lIns="91440" tIns="45720" rIns="91440" bIns="45720" rtlCol="0">
            <a:normAutofit fontScale="85000" lnSpcReduction="20000"/>
          </a:bodyPr>
          <a:lstStyle>
            <a:lvl1pPr marL="457189" indent="-457189" algn="l" defTabSz="609585" rtl="0" eaLnBrk="1" latinLnBrk="0" hangingPunct="1">
              <a:lnSpc>
                <a:spcPct val="150000"/>
              </a:lnSpc>
              <a:spcBef>
                <a:spcPct val="20000"/>
              </a:spcBef>
              <a:buFontTx/>
              <a:buBlip>
                <a:blip r:embed="rId3"/>
              </a:buBlip>
              <a:defRPr sz="2400" b="0" i="0" kern="1200">
                <a:solidFill>
                  <a:schemeClr val="tx1"/>
                </a:solidFill>
                <a:latin typeface="Helvetica Light" panose="020B0403020202020204" pitchFamily="34" charset="0"/>
                <a:ea typeface="+mn-ea"/>
                <a:cs typeface="+mn-cs"/>
              </a:defRPr>
            </a:lvl1pPr>
            <a:lvl2pPr marL="990575" indent="-380990" algn="l" defTabSz="609585" rtl="0" eaLnBrk="1" latinLnBrk="0" hangingPunct="1">
              <a:spcBef>
                <a:spcPct val="20000"/>
              </a:spcBef>
              <a:buFont typeface="Arial"/>
              <a:buChar char="–"/>
              <a:defRPr sz="2400" b="0" i="0" kern="1200">
                <a:solidFill>
                  <a:schemeClr val="tx1"/>
                </a:solidFill>
                <a:latin typeface="Helvetica" pitchFamily="2" charset="0"/>
                <a:ea typeface="+mn-ea"/>
                <a:cs typeface="+mn-cs"/>
              </a:defRPr>
            </a:lvl2pPr>
            <a:lvl3pPr marL="1523962" indent="-304792" algn="l" defTabSz="609585" rtl="0" eaLnBrk="1" latinLnBrk="0" hangingPunct="1">
              <a:spcBef>
                <a:spcPct val="20000"/>
              </a:spcBef>
              <a:buFont typeface="Arial"/>
              <a:buChar char="•"/>
              <a:defRPr sz="2400" b="0" i="0" kern="1200">
                <a:solidFill>
                  <a:schemeClr val="tx1"/>
                </a:solidFill>
                <a:latin typeface="Helvetica" pitchFamily="2" charset="0"/>
                <a:ea typeface="+mn-ea"/>
                <a:cs typeface="+mn-cs"/>
              </a:defRPr>
            </a:lvl3pPr>
            <a:lvl4pPr marL="2133547" indent="-304792" algn="l" defTabSz="609585" rtl="0" eaLnBrk="1" latinLnBrk="0" hangingPunct="1">
              <a:spcBef>
                <a:spcPct val="20000"/>
              </a:spcBef>
              <a:buFont typeface="Arial"/>
              <a:buChar char="–"/>
              <a:defRPr sz="2400" b="0" i="0" kern="1200">
                <a:solidFill>
                  <a:schemeClr val="tx1"/>
                </a:solidFill>
                <a:latin typeface="Helvetica" pitchFamily="2" charset="0"/>
                <a:ea typeface="+mn-ea"/>
                <a:cs typeface="+mn-cs"/>
              </a:defRPr>
            </a:lvl4pPr>
            <a:lvl5pPr marL="2743131" indent="-304792" algn="l" defTabSz="609585" rtl="0" eaLnBrk="1" latinLnBrk="0" hangingPunct="1">
              <a:spcBef>
                <a:spcPct val="20000"/>
              </a:spcBef>
              <a:buFont typeface="Arial"/>
              <a:buChar char="»"/>
              <a:defRPr sz="2400" b="0" i="0" kern="1200">
                <a:solidFill>
                  <a:schemeClr val="tx1"/>
                </a:solidFill>
                <a:latin typeface="Helvetica" pitchFamily="2" charset="0"/>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457189" marR="0" lvl="0" indent="-457189" algn="l" defTabSz="609585" rtl="0" eaLnBrk="1" fontAlgn="auto" latinLnBrk="0" hangingPunct="1">
              <a:lnSpc>
                <a:spcPct val="110000"/>
              </a:lnSpc>
              <a:spcBef>
                <a:spcPct val="20000"/>
              </a:spcBef>
              <a:spcAft>
                <a:spcPts val="0"/>
              </a:spcAft>
              <a:buClrTx/>
              <a:buSzTx/>
              <a:buFont typeface="Wingdings" panose="05000000000000000000" pitchFamily="2" charset="2"/>
              <a:buChar char="Ø"/>
              <a:tabLst/>
              <a:defRPr/>
            </a:pPr>
            <a:r>
              <a:rPr kumimoji="0" lang="en-US" sz="2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Conducted 111 outreach activities with 82 different organizations and venues</a:t>
            </a:r>
          </a:p>
          <a:p>
            <a:pPr marL="990575" marR="0" lvl="1" indent="-380990" algn="l" defTabSz="609585" rtl="0" eaLnBrk="1" fontAlgn="auto" latinLnBrk="0" hangingPunct="1">
              <a:lnSpc>
                <a:spcPct val="110000"/>
              </a:lnSpc>
              <a:spcBef>
                <a:spcPct val="20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Presentations and panels were conducted at 27 venues with 21 community partners</a:t>
            </a:r>
          </a:p>
          <a:p>
            <a:pPr marL="990575" marR="0" lvl="1" indent="-380990" algn="l" defTabSz="609585" rtl="0" eaLnBrk="1" fontAlgn="auto" latinLnBrk="0" hangingPunct="1">
              <a:lnSpc>
                <a:spcPct val="110000"/>
              </a:lnSpc>
              <a:spcBef>
                <a:spcPct val="20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Tabling at 64 community health fairs </a:t>
            </a:r>
          </a:p>
          <a:p>
            <a:pPr marL="990575" marR="0" lvl="1" indent="-380990" algn="l" defTabSz="609585" rtl="0" eaLnBrk="1" fontAlgn="auto" latinLnBrk="0" hangingPunct="1">
              <a:lnSpc>
                <a:spcPct val="110000"/>
              </a:lnSpc>
              <a:spcBef>
                <a:spcPct val="20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Networking at 14 local and national meetings</a:t>
            </a:r>
          </a:p>
          <a:p>
            <a:pPr marL="457189" marR="0" lvl="0" indent="-457189" algn="l" defTabSz="609585" rtl="0" eaLnBrk="1" fontAlgn="auto" latinLnBrk="0" hangingPunct="1">
              <a:lnSpc>
                <a:spcPct val="110000"/>
              </a:lnSpc>
              <a:spcBef>
                <a:spcPct val="20000"/>
              </a:spcBef>
              <a:spcAft>
                <a:spcPts val="0"/>
              </a:spcAft>
              <a:buClrTx/>
              <a:buSzTx/>
              <a:buFont typeface="Wingdings" panose="05000000000000000000" pitchFamily="2" charset="2"/>
              <a:buChar char="Ø"/>
              <a:tabLst/>
              <a:defRPr/>
            </a:pPr>
            <a:endParaRPr kumimoji="0" lang="en-US" sz="13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457189" marR="0" lvl="0" indent="-457189" algn="l" defTabSz="609585" rtl="0" eaLnBrk="1" fontAlgn="auto" latinLnBrk="0" hangingPunct="1">
              <a:lnSpc>
                <a:spcPct val="110000"/>
              </a:lnSpc>
              <a:spcBef>
                <a:spcPts val="0"/>
              </a:spcBef>
              <a:spcAft>
                <a:spcPts val="0"/>
              </a:spcAft>
              <a:buClrTx/>
              <a:buSzTx/>
              <a:buFont typeface="Wingdings" panose="05000000000000000000" pitchFamily="2" charset="2"/>
              <a:buChar char="Ø"/>
              <a:tabLst/>
              <a:defRPr/>
            </a:pPr>
            <a:r>
              <a:rPr kumimoji="0" lang="en-US" sz="2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Over 12,157 people have been exposed to DISRUPT at community events</a:t>
            </a:r>
          </a:p>
          <a:p>
            <a:pPr marL="457189" marR="0" lvl="0" indent="-457189" algn="l" defTabSz="609585" rtl="0" eaLnBrk="1" fontAlgn="auto" latinLnBrk="0" hangingPunct="1">
              <a:lnSpc>
                <a:spcPct val="110000"/>
              </a:lnSpc>
              <a:spcBef>
                <a:spcPts val="0"/>
              </a:spcBef>
              <a:spcAft>
                <a:spcPts val="0"/>
              </a:spcAft>
              <a:buClrTx/>
              <a:buSzTx/>
              <a:buFont typeface="Wingdings" panose="05000000000000000000" pitchFamily="2" charset="2"/>
              <a:buChar char="Ø"/>
              <a:tabLst/>
              <a:defRPr/>
            </a:pPr>
            <a:endParaRPr kumimoji="0" lang="en-US" sz="2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457189" marR="0" lvl="0" indent="-457189" algn="l" defTabSz="609585" rtl="0" eaLnBrk="1" fontAlgn="auto" latinLnBrk="0" hangingPunct="1">
              <a:lnSpc>
                <a:spcPct val="110000"/>
              </a:lnSpc>
              <a:spcBef>
                <a:spcPts val="0"/>
              </a:spcBef>
              <a:spcAft>
                <a:spcPts val="0"/>
              </a:spcAft>
              <a:buClrTx/>
              <a:buSzTx/>
              <a:buFont typeface="Wingdings" panose="05000000000000000000" pitchFamily="2" charset="2"/>
              <a:buChar char="Ø"/>
              <a:tabLst/>
              <a:defRPr/>
            </a:pPr>
            <a:r>
              <a:rPr kumimoji="0" lang="en-US" sz="2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Partnered with Community Outreach and Engagement activities at all three cancer centers to expand and sustain our reach</a:t>
            </a:r>
          </a:p>
          <a:p>
            <a:pPr marL="457189" marR="0" lvl="0" indent="-457189" algn="l" defTabSz="609585" rtl="0" eaLnBrk="1" fontAlgn="auto" latinLnBrk="0" hangingPunct="1">
              <a:lnSpc>
                <a:spcPct val="110000"/>
              </a:lnSpc>
              <a:spcBef>
                <a:spcPct val="20000"/>
              </a:spcBef>
              <a:spcAft>
                <a:spcPts val="0"/>
              </a:spcAft>
              <a:buClrTx/>
              <a:buSzTx/>
              <a:buFont typeface="Wingdings" panose="05000000000000000000" pitchFamily="2" charset="2"/>
              <a:buChar char="Ø"/>
              <a:tabLst/>
              <a:defRPr/>
            </a:pPr>
            <a:endParaRPr kumimoji="0" lang="en-US" sz="13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457189" marR="0" lvl="0" indent="-457189" algn="l" defTabSz="609585" rtl="0" eaLnBrk="1" fontAlgn="auto" latinLnBrk="0" hangingPunct="1">
              <a:lnSpc>
                <a:spcPct val="110000"/>
              </a:lnSpc>
              <a:spcBef>
                <a:spcPts val="0"/>
              </a:spcBef>
              <a:spcAft>
                <a:spcPts val="0"/>
              </a:spcAft>
              <a:buClrTx/>
              <a:buSzTx/>
              <a:buFont typeface="Wingdings" panose="05000000000000000000" pitchFamily="2" charset="2"/>
              <a:buChar char="Ø"/>
              <a:tabLst/>
              <a:defRPr/>
            </a:pPr>
            <a:r>
              <a:rPr kumimoji="0" lang="en-US" sz="2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Created roles and supported the work of 12 undergraduate and post-bac students from Manhattan and the Bronx as Aim 3 Student Ambassadors</a:t>
            </a:r>
          </a:p>
          <a:p>
            <a:pPr marL="457189" marR="0" lvl="0" indent="-457189" algn="l" defTabSz="609585" rtl="0" eaLnBrk="1" fontAlgn="auto" latinLnBrk="0" hangingPunct="1">
              <a:lnSpc>
                <a:spcPct val="110000"/>
              </a:lnSpc>
              <a:spcBef>
                <a:spcPct val="20000"/>
              </a:spcBef>
              <a:spcAft>
                <a:spcPts val="0"/>
              </a:spcAft>
              <a:buClrTx/>
              <a:buSzTx/>
              <a:buFont typeface="Wingdings" panose="05000000000000000000" pitchFamily="2" charset="2"/>
              <a:buChar char="Ø"/>
              <a:tabLst/>
              <a:defRPr/>
            </a:pPr>
            <a:endParaRPr kumimoji="0" lang="en-US" sz="13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457189" marR="0" lvl="0" indent="-457189" algn="l" defTabSz="609585" rtl="0" eaLnBrk="1" fontAlgn="auto" latinLnBrk="0" hangingPunct="1">
              <a:lnSpc>
                <a:spcPct val="110000"/>
              </a:lnSpc>
              <a:spcBef>
                <a:spcPct val="20000"/>
              </a:spcBef>
              <a:spcAft>
                <a:spcPts val="0"/>
              </a:spcAft>
              <a:buClrTx/>
              <a:buSzTx/>
              <a:buFont typeface="Wingdings" panose="05000000000000000000" pitchFamily="2" charset="2"/>
              <a:buChar char="Ø"/>
              <a:tabLst/>
              <a:defRPr/>
            </a:pPr>
            <a:r>
              <a:rPr kumimoji="0" lang="en-US" sz="2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Now screening – the DISRUPT ACTION Committee Video on “Disrupting Cancer: Compassion, Community, Science and Hope”</a:t>
            </a: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38447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180A3AB-492B-62CF-FECA-C405C7DBE902}"/>
              </a:ext>
            </a:extLst>
          </p:cNvPr>
          <p:cNvSpPr/>
          <p:nvPr/>
        </p:nvSpPr>
        <p:spPr>
          <a:xfrm>
            <a:off x="11037651" y="473413"/>
            <a:ext cx="888460" cy="56917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7BF4AFDD-D673-6336-3722-AE9918134AD2}"/>
              </a:ext>
            </a:extLst>
          </p:cNvPr>
          <p:cNvSpPr txBox="1"/>
          <p:nvPr/>
        </p:nvSpPr>
        <p:spPr>
          <a:xfrm>
            <a:off x="2312894" y="184256"/>
            <a:ext cx="8896574"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Phase 4: DISRUPT Action Committee Members’ Co-Designed Projects</a:t>
            </a:r>
          </a:p>
        </p:txBody>
      </p:sp>
      <p:sp>
        <p:nvSpPr>
          <p:cNvPr id="2" name="Title 1">
            <a:extLst>
              <a:ext uri="{FF2B5EF4-FFF2-40B4-BE49-F238E27FC236}">
                <a16:creationId xmlns:a16="http://schemas.microsoft.com/office/drawing/2014/main" id="{4DBD099A-9E02-475D-9177-4A8F9453C287}"/>
              </a:ext>
            </a:extLst>
          </p:cNvPr>
          <p:cNvSpPr txBox="1">
            <a:spLocks/>
          </p:cNvSpPr>
          <p:nvPr/>
        </p:nvSpPr>
        <p:spPr bwMode="auto">
          <a:xfrm>
            <a:off x="561478" y="1951721"/>
            <a:ext cx="11533245" cy="3888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pPr marL="457200" marR="0" lvl="0" indent="-457200" algn="l" defTabSz="914400" rtl="0" eaLnBrk="1" fontAlgn="auto" latinLnBrk="0" hangingPunct="1">
              <a:lnSpc>
                <a:spcPct val="150000"/>
              </a:lnSpc>
              <a:spcBef>
                <a:spcPts val="0"/>
              </a:spcBef>
              <a:spcAft>
                <a:spcPts val="0"/>
              </a:spcAft>
              <a:buClr>
                <a:srgbClr val="000000"/>
              </a:buClr>
              <a:buSzTx/>
              <a:buFont typeface="Wingdings" panose="05000000000000000000" pitchFamily="2" charset="2"/>
              <a:buChar char="Ø"/>
              <a:tabLst/>
              <a:defRPr/>
            </a:pPr>
            <a:r>
              <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charset="-128"/>
                <a:cs typeface="Arial" panose="020B0604020202020204" pitchFamily="34" charset="0"/>
                <a:sym typeface="Arial"/>
              </a:rPr>
              <a:t>Adaptation of  DISRUPT for Japanese and other linguistic minorities</a:t>
            </a:r>
          </a:p>
          <a:p>
            <a:pPr marL="457200" marR="0" lvl="0" indent="-457200" algn="l" defTabSz="914400" rtl="0" eaLnBrk="1" fontAlgn="auto" latinLnBrk="0" hangingPunct="1">
              <a:lnSpc>
                <a:spcPct val="150000"/>
              </a:lnSpc>
              <a:spcBef>
                <a:spcPts val="0"/>
              </a:spcBef>
              <a:spcAft>
                <a:spcPts val="0"/>
              </a:spcAft>
              <a:buClr>
                <a:srgbClr val="000000"/>
              </a:buClr>
              <a:buSzTx/>
              <a:buFont typeface="Wingdings" panose="05000000000000000000" pitchFamily="2" charset="2"/>
              <a:buChar char="Ø"/>
              <a:tabLst/>
              <a:defRPr/>
            </a:pPr>
            <a:r>
              <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charset="-128"/>
                <a:cs typeface="Arial" panose="020B0604020202020204" pitchFamily="34" charset="0"/>
                <a:sym typeface="Arial"/>
              </a:rPr>
              <a:t>Engagement of Small Business Leaders in the Latinx Community</a:t>
            </a:r>
          </a:p>
          <a:p>
            <a:pPr marL="457200" marR="0" lvl="0" indent="-457200" algn="l" defTabSz="914400" rtl="0" eaLnBrk="1" fontAlgn="auto" latinLnBrk="0" hangingPunct="1">
              <a:lnSpc>
                <a:spcPct val="150000"/>
              </a:lnSpc>
              <a:spcBef>
                <a:spcPts val="0"/>
              </a:spcBef>
              <a:spcAft>
                <a:spcPts val="0"/>
              </a:spcAft>
              <a:buClr>
                <a:srgbClr val="000000"/>
              </a:buClr>
              <a:buSzTx/>
              <a:buFont typeface="Wingdings" panose="05000000000000000000" pitchFamily="2" charset="2"/>
              <a:buChar char="Ø"/>
              <a:tabLst/>
              <a:defRPr/>
            </a:pPr>
            <a:r>
              <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charset="-128"/>
                <a:cs typeface="Arial" panose="020B0604020202020204" pitchFamily="34" charset="0"/>
                <a:sym typeface="Arial"/>
              </a:rPr>
              <a:t>Dominican Writers’ Association Anthology Project</a:t>
            </a:r>
          </a:p>
          <a:p>
            <a:pPr marL="457200" marR="0" lvl="0" indent="-457200" algn="l" defTabSz="914400" rtl="0" eaLnBrk="1" fontAlgn="auto" latinLnBrk="0" hangingPunct="1">
              <a:lnSpc>
                <a:spcPct val="150000"/>
              </a:lnSpc>
              <a:spcBef>
                <a:spcPts val="0"/>
              </a:spcBef>
              <a:spcAft>
                <a:spcPts val="0"/>
              </a:spcAft>
              <a:buClr>
                <a:srgbClr val="000000"/>
              </a:buClr>
              <a:buSzTx/>
              <a:buFont typeface="Wingdings" panose="05000000000000000000" pitchFamily="2" charset="2"/>
              <a:buChar char="Ø"/>
              <a:tabLst/>
              <a:defRPr/>
            </a:pPr>
            <a:r>
              <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charset="-128"/>
                <a:cs typeface="Arial" panose="020B0604020202020204" pitchFamily="34" charset="0"/>
                <a:sym typeface="Arial"/>
              </a:rPr>
              <a:t>Abyssinian Baptist Church Health Ministry Projects </a:t>
            </a:r>
          </a:p>
          <a:p>
            <a:pPr marL="457200" marR="0" lvl="0" indent="-457200" algn="l" defTabSz="914400" rtl="0" eaLnBrk="1" fontAlgn="auto" latinLnBrk="0" hangingPunct="1">
              <a:lnSpc>
                <a:spcPct val="150000"/>
              </a:lnSpc>
              <a:spcBef>
                <a:spcPts val="0"/>
              </a:spcBef>
              <a:spcAft>
                <a:spcPts val="0"/>
              </a:spcAft>
              <a:buClr>
                <a:srgbClr val="000000"/>
              </a:buClr>
              <a:buSzTx/>
              <a:buFont typeface="Wingdings" panose="05000000000000000000" pitchFamily="2" charset="2"/>
              <a:buChar char="Ø"/>
              <a:tabLst/>
              <a:defRPr/>
            </a:pPr>
            <a:r>
              <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charset="-128"/>
                <a:cs typeface="Arial" panose="020B0604020202020204" pitchFamily="34" charset="0"/>
                <a:sym typeface="Arial"/>
              </a:rPr>
              <a:t>CRAVE Theater Workshops and Performances at Senior Centers</a:t>
            </a:r>
          </a:p>
          <a:p>
            <a:pPr marL="457200" marR="0" lvl="0" indent="-457200" algn="l" defTabSz="914400" rtl="0" eaLnBrk="1" fontAlgn="auto" latinLnBrk="0" hangingPunct="1">
              <a:lnSpc>
                <a:spcPct val="150000"/>
              </a:lnSpc>
              <a:spcBef>
                <a:spcPts val="0"/>
              </a:spcBef>
              <a:spcAft>
                <a:spcPts val="0"/>
              </a:spcAft>
              <a:buClr>
                <a:srgbClr val="000000"/>
              </a:buClr>
              <a:buSzTx/>
              <a:buFont typeface="Wingdings" panose="05000000000000000000" pitchFamily="2" charset="2"/>
              <a:buChar char="Ø"/>
              <a:tabLst/>
              <a:defRPr/>
            </a:pPr>
            <a:r>
              <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charset="-128"/>
                <a:cs typeface="Arial" panose="020B0604020202020204" pitchFamily="34" charset="0"/>
                <a:sym typeface="Arial"/>
              </a:rPr>
              <a:t>Pediatric (Ronald McDonald) and Adult (Bronx VA) Cancer Patient Engagement</a:t>
            </a:r>
          </a:p>
          <a:p>
            <a:pPr marL="457200" marR="0" lvl="0" indent="-457200" algn="l" defTabSz="914400" rtl="0" eaLnBrk="1" fontAlgn="auto" latinLnBrk="0" hangingPunct="1">
              <a:lnSpc>
                <a:spcPct val="150000"/>
              </a:lnSpc>
              <a:spcBef>
                <a:spcPts val="0"/>
              </a:spcBef>
              <a:spcAft>
                <a:spcPts val="0"/>
              </a:spcAft>
              <a:buClr>
                <a:srgbClr val="000000"/>
              </a:buClr>
              <a:buSzTx/>
              <a:buFont typeface="Wingdings" panose="05000000000000000000" pitchFamily="2" charset="2"/>
              <a:buChar char="Ø"/>
              <a:tabLst/>
              <a:defRPr/>
            </a:pPr>
            <a:r>
              <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charset="-128"/>
                <a:cs typeface="Arial" panose="020B0604020202020204" pitchFamily="34" charset="0"/>
                <a:sym typeface="Arial"/>
              </a:rPr>
              <a:t>Outreach on HIV and Cervical Cancer</a:t>
            </a:r>
          </a:p>
        </p:txBody>
      </p:sp>
      <p:pic>
        <p:nvPicPr>
          <p:cNvPr id="3" name="Picture 2">
            <a:extLst>
              <a:ext uri="{FF2B5EF4-FFF2-40B4-BE49-F238E27FC236}">
                <a16:creationId xmlns:a16="http://schemas.microsoft.com/office/drawing/2014/main" id="{EB2D86E9-B634-E627-FF06-8B1340A0B495}"/>
              </a:ext>
            </a:extLst>
          </p:cNvPr>
          <p:cNvPicPr>
            <a:picLocks noChangeAspect="1"/>
          </p:cNvPicPr>
          <p:nvPr/>
        </p:nvPicPr>
        <p:blipFill rotWithShape="1">
          <a:blip r:embed="rId2">
            <a:extLst>
              <a:ext uri="{28A0092B-C50C-407E-A947-70E740481C1C}">
                <a14:useLocalDpi xmlns:a14="http://schemas.microsoft.com/office/drawing/2010/main" val="0"/>
              </a:ext>
            </a:extLst>
          </a:blip>
          <a:srcRect r="62788"/>
          <a:stretch/>
        </p:blipFill>
        <p:spPr>
          <a:xfrm>
            <a:off x="505267" y="-48409"/>
            <a:ext cx="1522549" cy="1669377"/>
          </a:xfrm>
          <a:prstGeom prst="rect">
            <a:avLst/>
          </a:prstGeom>
        </p:spPr>
      </p:pic>
    </p:spTree>
    <p:extLst>
      <p:ext uri="{BB962C8B-B14F-4D97-AF65-F5344CB8AC3E}">
        <p14:creationId xmlns:p14="http://schemas.microsoft.com/office/powerpoint/2010/main" val="34982796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D1FD1A-2BD3-B619-46B1-D1F57677EAA6}"/>
              </a:ext>
            </a:extLst>
          </p:cNvPr>
          <p:cNvPicPr>
            <a:picLocks noChangeAspect="1"/>
          </p:cNvPicPr>
          <p:nvPr/>
        </p:nvPicPr>
        <p:blipFill>
          <a:blip r:embed="rId2"/>
          <a:stretch>
            <a:fillRect/>
          </a:stretch>
        </p:blipFill>
        <p:spPr>
          <a:xfrm>
            <a:off x="112654" y="0"/>
            <a:ext cx="4892654" cy="6858000"/>
          </a:xfrm>
          <a:prstGeom prst="rect">
            <a:avLst/>
          </a:prstGeom>
        </p:spPr>
      </p:pic>
      <p:pic>
        <p:nvPicPr>
          <p:cNvPr id="6" name="Picture 5">
            <a:extLst>
              <a:ext uri="{FF2B5EF4-FFF2-40B4-BE49-F238E27FC236}">
                <a16:creationId xmlns:a16="http://schemas.microsoft.com/office/drawing/2014/main" id="{D7DEA46F-57EB-C892-B271-2CA4141A00EC}"/>
              </a:ext>
            </a:extLst>
          </p:cNvPr>
          <p:cNvPicPr>
            <a:picLocks noChangeAspect="1"/>
          </p:cNvPicPr>
          <p:nvPr/>
        </p:nvPicPr>
        <p:blipFill>
          <a:blip r:embed="rId3"/>
          <a:srcRect l="-800" t="-627" r="1036" b="24227"/>
          <a:stretch/>
        </p:blipFill>
        <p:spPr>
          <a:xfrm>
            <a:off x="5957067" y="179727"/>
            <a:ext cx="5163735" cy="2968803"/>
          </a:xfrm>
          <a:prstGeom prst="rect">
            <a:avLst/>
          </a:prstGeom>
        </p:spPr>
      </p:pic>
      <p:pic>
        <p:nvPicPr>
          <p:cNvPr id="7" name="Picture 6">
            <a:extLst>
              <a:ext uri="{FF2B5EF4-FFF2-40B4-BE49-F238E27FC236}">
                <a16:creationId xmlns:a16="http://schemas.microsoft.com/office/drawing/2014/main" id="{D6D0DBB8-6351-559D-4054-A8B34B734E8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Lst>
          </a:blip>
          <a:srcRect l="39773"/>
          <a:stretch/>
        </p:blipFill>
        <p:spPr>
          <a:xfrm>
            <a:off x="6962211" y="3294179"/>
            <a:ext cx="3504514" cy="3563821"/>
          </a:xfrm>
          <a:prstGeom prst="rect">
            <a:avLst/>
          </a:prstGeom>
        </p:spPr>
      </p:pic>
    </p:spTree>
    <p:extLst>
      <p:ext uri="{BB962C8B-B14F-4D97-AF65-F5344CB8AC3E}">
        <p14:creationId xmlns:p14="http://schemas.microsoft.com/office/powerpoint/2010/main" val="3881652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4554A-9BC2-0E6E-F72A-87B22281181C}"/>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A3CB4601-5D91-1364-4C29-DC7EA5A8F7F5}"/>
              </a:ext>
            </a:extLst>
          </p:cNvPr>
          <p:cNvSpPr/>
          <p:nvPr/>
        </p:nvSpPr>
        <p:spPr>
          <a:xfrm>
            <a:off x="11037651" y="473413"/>
            <a:ext cx="888460" cy="56917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10DA4F4-9D03-34C0-0790-E74E876CFCA4}"/>
              </a:ext>
            </a:extLst>
          </p:cNvPr>
          <p:cNvSpPr txBox="1"/>
          <p:nvPr/>
        </p:nvSpPr>
        <p:spPr>
          <a:xfrm>
            <a:off x="719667" y="369427"/>
            <a:ext cx="10524066" cy="1261884"/>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Characteristics of Evaluation Sample </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(as of 12/17/2024)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aphicFrame>
        <p:nvGraphicFramePr>
          <p:cNvPr id="2" name="Table 1">
            <a:extLst>
              <a:ext uri="{FF2B5EF4-FFF2-40B4-BE49-F238E27FC236}">
                <a16:creationId xmlns:a16="http://schemas.microsoft.com/office/drawing/2014/main" id="{2898F1C7-CC0B-C651-6E6B-81B12B3A6949}"/>
              </a:ext>
            </a:extLst>
          </p:cNvPr>
          <p:cNvGraphicFramePr>
            <a:graphicFrameLocks noGrp="1"/>
          </p:cNvGraphicFramePr>
          <p:nvPr/>
        </p:nvGraphicFramePr>
        <p:xfrm>
          <a:off x="917100" y="1376115"/>
          <a:ext cx="10120551" cy="4954232"/>
        </p:xfrm>
        <a:graphic>
          <a:graphicData uri="http://schemas.openxmlformats.org/drawingml/2006/table">
            <a:tbl>
              <a:tblPr firstRow="1" firstCol="1" bandRow="1">
                <a:tableStyleId>{5C22544A-7EE6-4342-B048-85BDC9FD1C3A}</a:tableStyleId>
              </a:tblPr>
              <a:tblGrid>
                <a:gridCol w="2962569">
                  <a:extLst>
                    <a:ext uri="{9D8B030D-6E8A-4147-A177-3AD203B41FA5}">
                      <a16:colId xmlns:a16="http://schemas.microsoft.com/office/drawing/2014/main" val="1802166197"/>
                    </a:ext>
                  </a:extLst>
                </a:gridCol>
                <a:gridCol w="1841862">
                  <a:extLst>
                    <a:ext uri="{9D8B030D-6E8A-4147-A177-3AD203B41FA5}">
                      <a16:colId xmlns:a16="http://schemas.microsoft.com/office/drawing/2014/main" val="3098340653"/>
                    </a:ext>
                  </a:extLst>
                </a:gridCol>
                <a:gridCol w="1802675">
                  <a:extLst>
                    <a:ext uri="{9D8B030D-6E8A-4147-A177-3AD203B41FA5}">
                      <a16:colId xmlns:a16="http://schemas.microsoft.com/office/drawing/2014/main" val="2117640419"/>
                    </a:ext>
                  </a:extLst>
                </a:gridCol>
                <a:gridCol w="1823024">
                  <a:extLst>
                    <a:ext uri="{9D8B030D-6E8A-4147-A177-3AD203B41FA5}">
                      <a16:colId xmlns:a16="http://schemas.microsoft.com/office/drawing/2014/main" val="3509419358"/>
                    </a:ext>
                  </a:extLst>
                </a:gridCol>
                <a:gridCol w="1690421">
                  <a:extLst>
                    <a:ext uri="{9D8B030D-6E8A-4147-A177-3AD203B41FA5}">
                      <a16:colId xmlns:a16="http://schemas.microsoft.com/office/drawing/2014/main" val="3147636419"/>
                    </a:ext>
                  </a:extLst>
                </a:gridCol>
              </a:tblGrid>
              <a:tr h="816052">
                <a:tc>
                  <a:txBody>
                    <a:bodyPr/>
                    <a:lstStyle/>
                    <a:p>
                      <a:pPr marL="0" marR="0">
                        <a:lnSpc>
                          <a:spcPct val="115000"/>
                        </a:lnSpc>
                        <a:spcAft>
                          <a:spcPts val="800"/>
                        </a:spcAft>
                      </a:pPr>
                      <a:r>
                        <a:rPr lang="en-US" sz="2000" b="1" kern="0" dirty="0">
                          <a:effectLst/>
                          <a:latin typeface="Arial" panose="020B0604020202020204" pitchFamily="34" charset="0"/>
                          <a:cs typeface="Arial" panose="020B0604020202020204" pitchFamily="34" charset="0"/>
                        </a:rPr>
                        <a:t> </a:t>
                      </a:r>
                      <a:endParaRPr lang="en-US" sz="2000" b="1" kern="100" dirty="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nchor="b">
                    <a:solidFill>
                      <a:srgbClr val="244883"/>
                    </a:solidFill>
                  </a:tcPr>
                </a:tc>
                <a:tc>
                  <a:txBody>
                    <a:bodyPr/>
                    <a:lstStyle/>
                    <a:p>
                      <a:pPr marL="0" marR="0" algn="ctr">
                        <a:lnSpc>
                          <a:spcPct val="115000"/>
                        </a:lnSpc>
                        <a:spcAft>
                          <a:spcPts val="800"/>
                        </a:spcAft>
                      </a:pPr>
                      <a:r>
                        <a:rPr lang="en-US" sz="2000" b="1" kern="0" dirty="0">
                          <a:effectLst/>
                          <a:latin typeface="Arial" panose="020B0604020202020204" pitchFamily="34" charset="0"/>
                          <a:cs typeface="Arial" panose="020B0604020202020204" pitchFamily="34" charset="0"/>
                        </a:rPr>
                        <a:t>Pre-Event</a:t>
                      </a:r>
                      <a:endParaRPr lang="en-US" sz="2000" b="1" kern="100" dirty="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nchor="ctr">
                    <a:solidFill>
                      <a:srgbClr val="244883"/>
                    </a:solidFill>
                  </a:tcPr>
                </a:tc>
                <a:tc>
                  <a:txBody>
                    <a:bodyPr/>
                    <a:lstStyle/>
                    <a:p>
                      <a:pPr marL="0" marR="0" algn="ctr">
                        <a:lnSpc>
                          <a:spcPct val="115000"/>
                        </a:lnSpc>
                        <a:spcAft>
                          <a:spcPts val="800"/>
                        </a:spcAft>
                      </a:pPr>
                      <a:r>
                        <a:rPr lang="en-US" sz="2000" b="1" kern="0" dirty="0">
                          <a:effectLst/>
                          <a:latin typeface="Arial" panose="020B0604020202020204" pitchFamily="34" charset="0"/>
                          <a:cs typeface="Arial" panose="020B0604020202020204" pitchFamily="34" charset="0"/>
                        </a:rPr>
                        <a:t>Post-Event</a:t>
                      </a:r>
                      <a:endParaRPr lang="en-US" sz="2000" b="1" kern="100" dirty="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nchor="ctr">
                    <a:solidFill>
                      <a:srgbClr val="244883"/>
                    </a:solidFill>
                  </a:tcPr>
                </a:tc>
                <a:tc>
                  <a:txBody>
                    <a:bodyPr/>
                    <a:lstStyle/>
                    <a:p>
                      <a:pPr marL="0" marR="0" algn="ctr">
                        <a:lnSpc>
                          <a:spcPct val="115000"/>
                        </a:lnSpc>
                        <a:spcAft>
                          <a:spcPts val="800"/>
                        </a:spcAft>
                      </a:pPr>
                      <a:r>
                        <a:rPr lang="en-US" sz="2000" b="1" kern="0" dirty="0">
                          <a:effectLst/>
                          <a:latin typeface="Arial" panose="020B0604020202020204" pitchFamily="34" charset="0"/>
                          <a:cs typeface="Arial" panose="020B0604020202020204" pitchFamily="34" charset="0"/>
                        </a:rPr>
                        <a:t>Tabling</a:t>
                      </a:r>
                      <a:endParaRPr lang="en-US" sz="2000" b="1" kern="100" dirty="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nchor="ctr">
                    <a:solidFill>
                      <a:srgbClr val="244883"/>
                    </a:solidFill>
                  </a:tcPr>
                </a:tc>
                <a:tc>
                  <a:txBody>
                    <a:bodyPr/>
                    <a:lstStyle/>
                    <a:p>
                      <a:pPr marL="0" marR="0" algn="ctr">
                        <a:lnSpc>
                          <a:spcPct val="115000"/>
                        </a:lnSpc>
                        <a:spcAft>
                          <a:spcPts val="800"/>
                        </a:spcAft>
                      </a:pPr>
                      <a:r>
                        <a:rPr lang="en-US" sz="2000" b="1" kern="0" dirty="0">
                          <a:effectLst/>
                          <a:latin typeface="Arial" panose="020B0604020202020204" pitchFamily="34" charset="0"/>
                          <a:cs typeface="Arial" panose="020B0604020202020204" pitchFamily="34" charset="0"/>
                        </a:rPr>
                        <a:t>Total Sample</a:t>
                      </a:r>
                      <a:endParaRPr lang="en-US" sz="2000" b="1" kern="100" dirty="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nchor="ctr">
                    <a:solidFill>
                      <a:srgbClr val="244883"/>
                    </a:solidFill>
                  </a:tcPr>
                </a:tc>
                <a:extLst>
                  <a:ext uri="{0D108BD9-81ED-4DB2-BD59-A6C34878D82A}">
                    <a16:rowId xmlns:a16="http://schemas.microsoft.com/office/drawing/2014/main" val="398170472"/>
                  </a:ext>
                </a:extLst>
              </a:tr>
              <a:tr h="413818">
                <a:tc>
                  <a:txBody>
                    <a:bodyPr/>
                    <a:lstStyle/>
                    <a:p>
                      <a:pPr marL="0" marR="0">
                        <a:lnSpc>
                          <a:spcPct val="115000"/>
                        </a:lnSpc>
                        <a:spcAft>
                          <a:spcPts val="800"/>
                        </a:spcAft>
                      </a:pPr>
                      <a:r>
                        <a:rPr lang="en-US" sz="2000" b="1" kern="0" dirty="0">
                          <a:effectLst/>
                          <a:latin typeface="Arial" panose="020B0604020202020204" pitchFamily="34" charset="0"/>
                          <a:cs typeface="Arial" panose="020B0604020202020204" pitchFamily="34" charset="0"/>
                        </a:rPr>
                        <a:t>COVARIATES</a:t>
                      </a:r>
                      <a:endParaRPr lang="en-US" sz="2000" b="1" kern="100" dirty="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nchor="b">
                    <a:solidFill>
                      <a:srgbClr val="244883"/>
                    </a:solidFill>
                  </a:tcPr>
                </a:tc>
                <a:tc>
                  <a:txBody>
                    <a:bodyPr/>
                    <a:lstStyle/>
                    <a:p>
                      <a:pPr marL="0" marR="0" algn="r">
                        <a:lnSpc>
                          <a:spcPct val="115000"/>
                        </a:lnSpc>
                        <a:spcAft>
                          <a:spcPts val="800"/>
                        </a:spcAft>
                      </a:pPr>
                      <a:r>
                        <a:rPr lang="en-US" sz="2000" b="1" kern="0" dirty="0">
                          <a:effectLst/>
                          <a:latin typeface="Arial" panose="020B0604020202020204" pitchFamily="34" charset="0"/>
                          <a:cs typeface="Arial" panose="020B0604020202020204" pitchFamily="34" charset="0"/>
                        </a:rPr>
                        <a:t>N=55</a:t>
                      </a:r>
                      <a:endParaRPr lang="en-US" sz="2000" b="1" kern="100" dirty="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r">
                        <a:lnSpc>
                          <a:spcPct val="115000"/>
                        </a:lnSpc>
                        <a:spcAft>
                          <a:spcPts val="800"/>
                        </a:spcAft>
                      </a:pPr>
                      <a:r>
                        <a:rPr lang="en-US" sz="2000" b="1" kern="0" dirty="0">
                          <a:effectLst/>
                          <a:latin typeface="Arial" panose="020B0604020202020204" pitchFamily="34" charset="0"/>
                          <a:cs typeface="Arial" panose="020B0604020202020204" pitchFamily="34" charset="0"/>
                        </a:rPr>
                        <a:t>N=103</a:t>
                      </a:r>
                      <a:endParaRPr lang="en-US" sz="2000" b="1" kern="100" dirty="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r">
                        <a:lnSpc>
                          <a:spcPct val="115000"/>
                        </a:lnSpc>
                        <a:spcAft>
                          <a:spcPts val="800"/>
                        </a:spcAft>
                      </a:pPr>
                      <a:r>
                        <a:rPr lang="en-US" sz="2000" b="1" kern="0" dirty="0">
                          <a:effectLst/>
                          <a:latin typeface="Arial" panose="020B0604020202020204" pitchFamily="34" charset="0"/>
                          <a:cs typeface="Arial" panose="020B0604020202020204" pitchFamily="34" charset="0"/>
                        </a:rPr>
                        <a:t>N=50</a:t>
                      </a:r>
                      <a:endParaRPr lang="en-US" sz="2000" b="1" kern="100" dirty="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r">
                        <a:lnSpc>
                          <a:spcPct val="115000"/>
                        </a:lnSpc>
                        <a:spcAft>
                          <a:spcPts val="800"/>
                        </a:spcAft>
                      </a:pPr>
                      <a:r>
                        <a:rPr lang="en-US" sz="2000" b="1" kern="0" dirty="0">
                          <a:effectLst/>
                          <a:latin typeface="Arial" panose="020B0604020202020204" pitchFamily="34" charset="0"/>
                          <a:cs typeface="Arial" panose="020B0604020202020204" pitchFamily="34" charset="0"/>
                        </a:rPr>
                        <a:t>N=208</a:t>
                      </a:r>
                      <a:endParaRPr lang="en-US" sz="2000" b="1" kern="100" dirty="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222155186"/>
                  </a:ext>
                </a:extLst>
              </a:tr>
              <a:tr h="413818">
                <a:tc>
                  <a:txBody>
                    <a:bodyPr/>
                    <a:lstStyle/>
                    <a:p>
                      <a:pPr marL="0" marR="0" algn="r">
                        <a:lnSpc>
                          <a:spcPct val="115000"/>
                        </a:lnSpc>
                        <a:spcAft>
                          <a:spcPts val="800"/>
                        </a:spcAft>
                      </a:pPr>
                      <a:r>
                        <a:rPr lang="en-US" sz="2000" b="0" kern="0" dirty="0">
                          <a:effectLst/>
                          <a:latin typeface="Arial" panose="020B0604020202020204" pitchFamily="34" charset="0"/>
                          <a:cs typeface="Arial" panose="020B0604020202020204" pitchFamily="34" charset="0"/>
                        </a:rPr>
                        <a:t>Mean Age</a:t>
                      </a:r>
                      <a:endParaRPr lang="en-US" sz="2000" b="0" kern="100" dirty="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nchor="b">
                    <a:solidFill>
                      <a:srgbClr val="244883"/>
                    </a:solidFill>
                  </a:tcPr>
                </a:tc>
                <a:tc>
                  <a:txBody>
                    <a:bodyPr/>
                    <a:lstStyle/>
                    <a:p>
                      <a:pPr marL="0" marR="0" algn="r">
                        <a:lnSpc>
                          <a:spcPct val="115000"/>
                        </a:lnSpc>
                        <a:spcAft>
                          <a:spcPts val="800"/>
                        </a:spcAft>
                      </a:pPr>
                      <a:r>
                        <a:rPr lang="en-US" sz="2000" b="0" kern="0" dirty="0">
                          <a:effectLst/>
                          <a:latin typeface="Arial" panose="020B0604020202020204" pitchFamily="34" charset="0"/>
                          <a:cs typeface="Arial" panose="020B0604020202020204" pitchFamily="34" charset="0"/>
                        </a:rPr>
                        <a:t>67y</a:t>
                      </a:r>
                      <a:endParaRPr lang="en-US" sz="2000" b="0" kern="100" dirty="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r">
                        <a:lnSpc>
                          <a:spcPct val="115000"/>
                        </a:lnSpc>
                        <a:spcAft>
                          <a:spcPts val="800"/>
                        </a:spcAft>
                      </a:pPr>
                      <a:r>
                        <a:rPr lang="en-US" sz="2000" b="0" kern="0" dirty="0">
                          <a:effectLst/>
                          <a:latin typeface="Arial" panose="020B0604020202020204" pitchFamily="34" charset="0"/>
                          <a:cs typeface="Arial" panose="020B0604020202020204" pitchFamily="34" charset="0"/>
                        </a:rPr>
                        <a:t>50y</a:t>
                      </a:r>
                      <a:endParaRPr lang="en-US" sz="2000" b="0" kern="100" dirty="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r">
                        <a:lnSpc>
                          <a:spcPct val="115000"/>
                        </a:lnSpc>
                        <a:spcAft>
                          <a:spcPts val="800"/>
                        </a:spcAft>
                      </a:pPr>
                      <a:r>
                        <a:rPr lang="en-US" sz="2000" b="0" kern="0" dirty="0">
                          <a:effectLst/>
                          <a:latin typeface="Arial" panose="020B0604020202020204" pitchFamily="34" charset="0"/>
                          <a:cs typeface="Arial" panose="020B0604020202020204" pitchFamily="34" charset="0"/>
                        </a:rPr>
                        <a:t>55y</a:t>
                      </a:r>
                      <a:endParaRPr lang="en-US" sz="2000" b="0" kern="100" dirty="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r">
                        <a:lnSpc>
                          <a:spcPct val="115000"/>
                        </a:lnSpc>
                        <a:spcAft>
                          <a:spcPts val="800"/>
                        </a:spcAft>
                      </a:pPr>
                      <a:r>
                        <a:rPr lang="en-US" sz="2000" b="0" kern="0" dirty="0">
                          <a:effectLst/>
                          <a:latin typeface="Arial" panose="020B0604020202020204" pitchFamily="34" charset="0"/>
                          <a:cs typeface="Arial" panose="020B0604020202020204" pitchFamily="34" charset="0"/>
                        </a:rPr>
                        <a:t>56y</a:t>
                      </a:r>
                      <a:endParaRPr lang="en-US" sz="2000" b="0" kern="100" dirty="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555819432"/>
                  </a:ext>
                </a:extLst>
              </a:tr>
              <a:tr h="413818">
                <a:tc>
                  <a:txBody>
                    <a:bodyPr/>
                    <a:lstStyle/>
                    <a:p>
                      <a:pPr marL="0" marR="0" algn="r">
                        <a:lnSpc>
                          <a:spcPct val="115000"/>
                        </a:lnSpc>
                        <a:spcAft>
                          <a:spcPts val="800"/>
                        </a:spcAft>
                      </a:pPr>
                      <a:r>
                        <a:rPr lang="en-US" sz="2000" b="0" kern="0" dirty="0">
                          <a:effectLst/>
                          <a:latin typeface="Arial" panose="020B0604020202020204" pitchFamily="34" charset="0"/>
                          <a:cs typeface="Arial" panose="020B0604020202020204" pitchFamily="34" charset="0"/>
                        </a:rPr>
                        <a:t>Sex-Male</a:t>
                      </a:r>
                      <a:endParaRPr lang="en-US" sz="2000" b="0" kern="100" dirty="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nchor="b">
                    <a:solidFill>
                      <a:srgbClr val="244883"/>
                    </a:solidFill>
                  </a:tcPr>
                </a:tc>
                <a:tc>
                  <a:txBody>
                    <a:bodyPr/>
                    <a:lstStyle/>
                    <a:p>
                      <a:pPr marL="0" marR="0" algn="r">
                        <a:lnSpc>
                          <a:spcPct val="115000"/>
                        </a:lnSpc>
                        <a:spcAft>
                          <a:spcPts val="800"/>
                        </a:spcAft>
                      </a:pPr>
                      <a:r>
                        <a:rPr lang="en-US" sz="2000" b="0" kern="0">
                          <a:effectLst/>
                          <a:latin typeface="Arial" panose="020B0604020202020204" pitchFamily="34" charset="0"/>
                          <a:cs typeface="Arial" panose="020B0604020202020204" pitchFamily="34" charset="0"/>
                        </a:rPr>
                        <a:t>13%</a:t>
                      </a:r>
                      <a:endParaRPr lang="en-US" sz="2000" b="0" kern="10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r">
                        <a:lnSpc>
                          <a:spcPct val="115000"/>
                        </a:lnSpc>
                        <a:spcAft>
                          <a:spcPts val="800"/>
                        </a:spcAft>
                      </a:pPr>
                      <a:r>
                        <a:rPr lang="en-US" sz="2000" b="0" kern="0">
                          <a:effectLst/>
                          <a:latin typeface="Arial" panose="020B0604020202020204" pitchFamily="34" charset="0"/>
                          <a:cs typeface="Arial" panose="020B0604020202020204" pitchFamily="34" charset="0"/>
                        </a:rPr>
                        <a:t>43%</a:t>
                      </a:r>
                      <a:endParaRPr lang="en-US" sz="2000" b="0" kern="10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r">
                        <a:lnSpc>
                          <a:spcPct val="115000"/>
                        </a:lnSpc>
                        <a:spcAft>
                          <a:spcPts val="800"/>
                        </a:spcAft>
                      </a:pPr>
                      <a:r>
                        <a:rPr lang="en-US" sz="2000" b="0" kern="0">
                          <a:effectLst/>
                          <a:latin typeface="Arial" panose="020B0604020202020204" pitchFamily="34" charset="0"/>
                          <a:cs typeface="Arial" panose="020B0604020202020204" pitchFamily="34" charset="0"/>
                        </a:rPr>
                        <a:t>29%</a:t>
                      </a:r>
                      <a:endParaRPr lang="en-US" sz="2000" b="0" kern="10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r">
                        <a:lnSpc>
                          <a:spcPct val="115000"/>
                        </a:lnSpc>
                        <a:spcAft>
                          <a:spcPts val="800"/>
                        </a:spcAft>
                      </a:pPr>
                      <a:r>
                        <a:rPr lang="en-US" sz="2000" b="0" kern="0" dirty="0">
                          <a:effectLst/>
                          <a:latin typeface="Arial" panose="020B0604020202020204" pitchFamily="34" charset="0"/>
                          <a:cs typeface="Arial" panose="020B0604020202020204" pitchFamily="34" charset="0"/>
                        </a:rPr>
                        <a:t>32%</a:t>
                      </a:r>
                      <a:endParaRPr lang="en-US" sz="2000" b="0" kern="100" dirty="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959187557"/>
                  </a:ext>
                </a:extLst>
              </a:tr>
              <a:tr h="413818">
                <a:tc>
                  <a:txBody>
                    <a:bodyPr/>
                    <a:lstStyle/>
                    <a:p>
                      <a:pPr marL="0" marR="0" algn="r">
                        <a:lnSpc>
                          <a:spcPct val="115000"/>
                        </a:lnSpc>
                        <a:spcAft>
                          <a:spcPts val="800"/>
                        </a:spcAft>
                      </a:pPr>
                      <a:r>
                        <a:rPr lang="en-US" sz="2000" b="0" kern="0" dirty="0">
                          <a:effectLst/>
                          <a:latin typeface="Arial" panose="020B0604020202020204" pitchFamily="34" charset="0"/>
                          <a:cs typeface="Arial" panose="020B0604020202020204" pitchFamily="34" charset="0"/>
                        </a:rPr>
                        <a:t>African American/Black</a:t>
                      </a:r>
                      <a:endParaRPr lang="en-US" sz="2000" b="0" kern="100" dirty="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nchor="b">
                    <a:solidFill>
                      <a:srgbClr val="244883"/>
                    </a:solidFill>
                  </a:tcPr>
                </a:tc>
                <a:tc>
                  <a:txBody>
                    <a:bodyPr/>
                    <a:lstStyle/>
                    <a:p>
                      <a:pPr marL="0" marR="0" algn="r">
                        <a:lnSpc>
                          <a:spcPct val="115000"/>
                        </a:lnSpc>
                        <a:spcAft>
                          <a:spcPts val="800"/>
                        </a:spcAft>
                      </a:pPr>
                      <a:r>
                        <a:rPr lang="en-US" sz="2000" b="0" kern="0">
                          <a:effectLst/>
                          <a:latin typeface="Arial" panose="020B0604020202020204" pitchFamily="34" charset="0"/>
                          <a:cs typeface="Arial" panose="020B0604020202020204" pitchFamily="34" charset="0"/>
                        </a:rPr>
                        <a:t>80%</a:t>
                      </a:r>
                      <a:endParaRPr lang="en-US" sz="2000" b="0" kern="10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r">
                        <a:lnSpc>
                          <a:spcPct val="115000"/>
                        </a:lnSpc>
                        <a:spcAft>
                          <a:spcPts val="800"/>
                        </a:spcAft>
                      </a:pPr>
                      <a:r>
                        <a:rPr lang="en-US" sz="2000" b="0" kern="0">
                          <a:effectLst/>
                          <a:latin typeface="Arial" panose="020B0604020202020204" pitchFamily="34" charset="0"/>
                          <a:cs typeface="Arial" panose="020B0604020202020204" pitchFamily="34" charset="0"/>
                        </a:rPr>
                        <a:t>33%</a:t>
                      </a:r>
                      <a:endParaRPr lang="en-US" sz="2000" b="0" kern="10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r">
                        <a:lnSpc>
                          <a:spcPct val="115000"/>
                        </a:lnSpc>
                        <a:spcAft>
                          <a:spcPts val="800"/>
                        </a:spcAft>
                      </a:pPr>
                      <a:r>
                        <a:rPr lang="en-US" sz="2000" b="0" kern="0">
                          <a:effectLst/>
                          <a:latin typeface="Arial" panose="020B0604020202020204" pitchFamily="34" charset="0"/>
                          <a:cs typeface="Arial" panose="020B0604020202020204" pitchFamily="34" charset="0"/>
                        </a:rPr>
                        <a:t>32%</a:t>
                      </a:r>
                      <a:endParaRPr lang="en-US" sz="2000" b="0" kern="10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r">
                        <a:lnSpc>
                          <a:spcPct val="115000"/>
                        </a:lnSpc>
                        <a:spcAft>
                          <a:spcPts val="800"/>
                        </a:spcAft>
                      </a:pPr>
                      <a:r>
                        <a:rPr lang="en-US" sz="2000" b="0" kern="0" dirty="0">
                          <a:effectLst/>
                          <a:latin typeface="Arial" panose="020B0604020202020204" pitchFamily="34" charset="0"/>
                          <a:cs typeface="Arial" panose="020B0604020202020204" pitchFamily="34" charset="0"/>
                        </a:rPr>
                        <a:t>45%</a:t>
                      </a:r>
                      <a:endParaRPr lang="en-US" sz="2000" b="0" kern="100" dirty="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756712851"/>
                  </a:ext>
                </a:extLst>
              </a:tr>
              <a:tr h="413818">
                <a:tc>
                  <a:txBody>
                    <a:bodyPr/>
                    <a:lstStyle/>
                    <a:p>
                      <a:pPr marL="0" marR="0" algn="r">
                        <a:lnSpc>
                          <a:spcPct val="115000"/>
                        </a:lnSpc>
                        <a:spcAft>
                          <a:spcPts val="800"/>
                        </a:spcAft>
                      </a:pPr>
                      <a:r>
                        <a:rPr lang="en-US" sz="2000" b="0" kern="0" dirty="0">
                          <a:effectLst/>
                          <a:latin typeface="Arial" panose="020B0604020202020204" pitchFamily="34" charset="0"/>
                          <a:cs typeface="Arial" panose="020B0604020202020204" pitchFamily="34" charset="0"/>
                        </a:rPr>
                        <a:t>Latinx/Hispanic</a:t>
                      </a:r>
                      <a:endParaRPr lang="en-US" sz="2000" b="0" kern="100" dirty="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nchor="b">
                    <a:solidFill>
                      <a:srgbClr val="244883"/>
                    </a:solidFill>
                  </a:tcPr>
                </a:tc>
                <a:tc>
                  <a:txBody>
                    <a:bodyPr/>
                    <a:lstStyle/>
                    <a:p>
                      <a:pPr marL="0" marR="0" algn="r">
                        <a:lnSpc>
                          <a:spcPct val="115000"/>
                        </a:lnSpc>
                        <a:spcAft>
                          <a:spcPts val="800"/>
                        </a:spcAft>
                      </a:pPr>
                      <a:r>
                        <a:rPr lang="en-US" sz="2000" b="0" kern="0" dirty="0">
                          <a:effectLst/>
                          <a:latin typeface="Arial" panose="020B0604020202020204" pitchFamily="34" charset="0"/>
                          <a:cs typeface="Arial" panose="020B0604020202020204" pitchFamily="34" charset="0"/>
                        </a:rPr>
                        <a:t>2%</a:t>
                      </a:r>
                      <a:endParaRPr lang="en-US" sz="2000" b="0" kern="100" dirty="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r">
                        <a:lnSpc>
                          <a:spcPct val="115000"/>
                        </a:lnSpc>
                        <a:spcAft>
                          <a:spcPts val="800"/>
                        </a:spcAft>
                      </a:pPr>
                      <a:r>
                        <a:rPr lang="en-US" sz="2000" b="0" kern="0" dirty="0">
                          <a:effectLst/>
                          <a:latin typeface="Arial" panose="020B0604020202020204" pitchFamily="34" charset="0"/>
                          <a:cs typeface="Arial" panose="020B0604020202020204" pitchFamily="34" charset="0"/>
                        </a:rPr>
                        <a:t>31%</a:t>
                      </a:r>
                      <a:endParaRPr lang="en-US" sz="2000" b="0" kern="100" dirty="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r">
                        <a:lnSpc>
                          <a:spcPct val="115000"/>
                        </a:lnSpc>
                        <a:spcAft>
                          <a:spcPts val="800"/>
                        </a:spcAft>
                      </a:pPr>
                      <a:r>
                        <a:rPr lang="en-US" sz="2000" b="0" kern="0" dirty="0">
                          <a:effectLst/>
                          <a:latin typeface="Arial" panose="020B0604020202020204" pitchFamily="34" charset="0"/>
                          <a:cs typeface="Arial" panose="020B0604020202020204" pitchFamily="34" charset="0"/>
                        </a:rPr>
                        <a:t>38%</a:t>
                      </a:r>
                      <a:endParaRPr lang="en-US" sz="2000" b="0" kern="100" dirty="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r">
                        <a:lnSpc>
                          <a:spcPct val="115000"/>
                        </a:lnSpc>
                        <a:spcAft>
                          <a:spcPts val="800"/>
                        </a:spcAft>
                      </a:pPr>
                      <a:r>
                        <a:rPr lang="en-US" sz="2000" b="0" kern="0" dirty="0">
                          <a:effectLst/>
                          <a:latin typeface="Arial" panose="020B0604020202020204" pitchFamily="34" charset="0"/>
                          <a:cs typeface="Arial" panose="020B0604020202020204" pitchFamily="34" charset="0"/>
                        </a:rPr>
                        <a:t>25%</a:t>
                      </a:r>
                      <a:endParaRPr lang="en-US" sz="2000" b="0" kern="100" dirty="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713999440"/>
                  </a:ext>
                </a:extLst>
              </a:tr>
              <a:tr h="413818">
                <a:tc>
                  <a:txBody>
                    <a:bodyPr/>
                    <a:lstStyle/>
                    <a:p>
                      <a:pPr marL="0" marR="0" algn="r">
                        <a:lnSpc>
                          <a:spcPct val="115000"/>
                        </a:lnSpc>
                        <a:spcAft>
                          <a:spcPts val="800"/>
                        </a:spcAft>
                      </a:pPr>
                      <a:r>
                        <a:rPr lang="en-US" sz="2000" b="0" kern="0" dirty="0">
                          <a:effectLst/>
                          <a:latin typeface="Arial" panose="020B0604020202020204" pitchFamily="34" charset="0"/>
                          <a:cs typeface="Arial" panose="020B0604020202020204" pitchFamily="34" charset="0"/>
                        </a:rPr>
                        <a:t>Born in the US</a:t>
                      </a:r>
                      <a:endParaRPr lang="en-US" sz="2000" b="0" kern="100" dirty="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nchor="b">
                    <a:solidFill>
                      <a:srgbClr val="244883"/>
                    </a:solidFill>
                  </a:tcPr>
                </a:tc>
                <a:tc>
                  <a:txBody>
                    <a:bodyPr/>
                    <a:lstStyle/>
                    <a:p>
                      <a:pPr marL="0" marR="0" algn="r">
                        <a:lnSpc>
                          <a:spcPct val="115000"/>
                        </a:lnSpc>
                        <a:spcAft>
                          <a:spcPts val="800"/>
                        </a:spcAft>
                      </a:pPr>
                      <a:r>
                        <a:rPr lang="en-US" sz="2000" b="0" kern="0">
                          <a:effectLst/>
                          <a:latin typeface="Arial" panose="020B0604020202020204" pitchFamily="34" charset="0"/>
                          <a:cs typeface="Arial" panose="020B0604020202020204" pitchFamily="34" charset="0"/>
                        </a:rPr>
                        <a:t>96%</a:t>
                      </a:r>
                      <a:endParaRPr lang="en-US" sz="2000" b="0" kern="10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r">
                        <a:lnSpc>
                          <a:spcPct val="115000"/>
                        </a:lnSpc>
                        <a:spcAft>
                          <a:spcPts val="800"/>
                        </a:spcAft>
                      </a:pPr>
                      <a:r>
                        <a:rPr lang="en-US" sz="2000" b="0" kern="0">
                          <a:effectLst/>
                          <a:latin typeface="Arial" panose="020B0604020202020204" pitchFamily="34" charset="0"/>
                          <a:cs typeface="Arial" panose="020B0604020202020204" pitchFamily="34" charset="0"/>
                        </a:rPr>
                        <a:t>77%</a:t>
                      </a:r>
                      <a:endParaRPr lang="en-US" sz="2000" b="0" kern="10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r">
                        <a:lnSpc>
                          <a:spcPct val="115000"/>
                        </a:lnSpc>
                        <a:spcAft>
                          <a:spcPts val="800"/>
                        </a:spcAft>
                      </a:pPr>
                      <a:r>
                        <a:rPr lang="en-US" sz="2000" b="0" kern="0">
                          <a:effectLst/>
                          <a:latin typeface="Arial" panose="020B0604020202020204" pitchFamily="34" charset="0"/>
                          <a:cs typeface="Arial" panose="020B0604020202020204" pitchFamily="34" charset="0"/>
                        </a:rPr>
                        <a:t>88%</a:t>
                      </a:r>
                      <a:endParaRPr lang="en-US" sz="2000" b="0" kern="10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r">
                        <a:lnSpc>
                          <a:spcPct val="115000"/>
                        </a:lnSpc>
                        <a:spcAft>
                          <a:spcPts val="800"/>
                        </a:spcAft>
                      </a:pPr>
                      <a:r>
                        <a:rPr lang="en-US" sz="2000" b="0" kern="0" dirty="0">
                          <a:effectLst/>
                          <a:latin typeface="Arial" panose="020B0604020202020204" pitchFamily="34" charset="0"/>
                          <a:cs typeface="Arial" panose="020B0604020202020204" pitchFamily="34" charset="0"/>
                        </a:rPr>
                        <a:t>85%</a:t>
                      </a:r>
                      <a:endParaRPr lang="en-US" sz="2000" b="0" kern="100" dirty="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4159923930"/>
                  </a:ext>
                </a:extLst>
              </a:tr>
              <a:tr h="413818">
                <a:tc>
                  <a:txBody>
                    <a:bodyPr/>
                    <a:lstStyle/>
                    <a:p>
                      <a:pPr marL="0" marR="0" algn="r">
                        <a:lnSpc>
                          <a:spcPct val="115000"/>
                        </a:lnSpc>
                        <a:spcAft>
                          <a:spcPts val="800"/>
                        </a:spcAft>
                      </a:pPr>
                      <a:r>
                        <a:rPr lang="en-US" sz="2000" b="0" kern="0" dirty="0">
                          <a:effectLst/>
                          <a:latin typeface="Arial" panose="020B0604020202020204" pitchFamily="34" charset="0"/>
                          <a:cs typeface="Arial" panose="020B0604020202020204" pitchFamily="34" charset="0"/>
                        </a:rPr>
                        <a:t>College Graduate</a:t>
                      </a:r>
                      <a:endParaRPr lang="en-US" sz="2000" b="0" kern="100" dirty="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nchor="b">
                    <a:solidFill>
                      <a:srgbClr val="244883"/>
                    </a:solidFill>
                  </a:tcPr>
                </a:tc>
                <a:tc>
                  <a:txBody>
                    <a:bodyPr/>
                    <a:lstStyle/>
                    <a:p>
                      <a:pPr marL="0" marR="0" algn="r">
                        <a:lnSpc>
                          <a:spcPct val="115000"/>
                        </a:lnSpc>
                        <a:spcAft>
                          <a:spcPts val="800"/>
                        </a:spcAft>
                      </a:pPr>
                      <a:r>
                        <a:rPr lang="en-US" sz="2000" b="0" kern="0">
                          <a:effectLst/>
                          <a:latin typeface="Arial" panose="020B0604020202020204" pitchFamily="34" charset="0"/>
                          <a:cs typeface="Arial" panose="020B0604020202020204" pitchFamily="34" charset="0"/>
                        </a:rPr>
                        <a:t>65%</a:t>
                      </a:r>
                      <a:endParaRPr lang="en-US" sz="2000" b="0" kern="10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r">
                        <a:lnSpc>
                          <a:spcPct val="115000"/>
                        </a:lnSpc>
                        <a:spcAft>
                          <a:spcPts val="800"/>
                        </a:spcAft>
                      </a:pPr>
                      <a:r>
                        <a:rPr lang="en-US" sz="2000" b="0" kern="0">
                          <a:effectLst/>
                          <a:latin typeface="Arial" panose="020B0604020202020204" pitchFamily="34" charset="0"/>
                          <a:cs typeface="Arial" panose="020B0604020202020204" pitchFamily="34" charset="0"/>
                        </a:rPr>
                        <a:t>57%</a:t>
                      </a:r>
                      <a:endParaRPr lang="en-US" sz="2000" b="0" kern="10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r">
                        <a:lnSpc>
                          <a:spcPct val="115000"/>
                        </a:lnSpc>
                        <a:spcAft>
                          <a:spcPts val="800"/>
                        </a:spcAft>
                      </a:pPr>
                      <a:r>
                        <a:rPr lang="en-US" sz="2000" b="0" kern="0">
                          <a:effectLst/>
                          <a:latin typeface="Arial" panose="020B0604020202020204" pitchFamily="34" charset="0"/>
                          <a:cs typeface="Arial" panose="020B0604020202020204" pitchFamily="34" charset="0"/>
                        </a:rPr>
                        <a:t>55%</a:t>
                      </a:r>
                      <a:endParaRPr lang="en-US" sz="2000" b="0" kern="10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r">
                        <a:lnSpc>
                          <a:spcPct val="115000"/>
                        </a:lnSpc>
                        <a:spcAft>
                          <a:spcPts val="800"/>
                        </a:spcAft>
                      </a:pPr>
                      <a:r>
                        <a:rPr lang="en-US" sz="2000" b="0" kern="0" dirty="0">
                          <a:effectLst/>
                          <a:latin typeface="Arial" panose="020B0604020202020204" pitchFamily="34" charset="0"/>
                          <a:cs typeface="Arial" panose="020B0604020202020204" pitchFamily="34" charset="0"/>
                        </a:rPr>
                        <a:t>59%</a:t>
                      </a:r>
                      <a:endParaRPr lang="en-US" sz="2000" b="0" kern="100" dirty="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770436803"/>
                  </a:ext>
                </a:extLst>
              </a:tr>
              <a:tr h="413818">
                <a:tc>
                  <a:txBody>
                    <a:bodyPr/>
                    <a:lstStyle/>
                    <a:p>
                      <a:pPr marL="0" marR="0" algn="r">
                        <a:lnSpc>
                          <a:spcPct val="115000"/>
                        </a:lnSpc>
                        <a:spcAft>
                          <a:spcPts val="800"/>
                        </a:spcAft>
                      </a:pPr>
                      <a:r>
                        <a:rPr lang="en-US" sz="2000" b="0" kern="0" dirty="0">
                          <a:effectLst/>
                          <a:latin typeface="Arial" panose="020B0604020202020204" pitchFamily="34" charset="0"/>
                          <a:cs typeface="Arial" panose="020B0604020202020204" pitchFamily="34" charset="0"/>
                        </a:rPr>
                        <a:t>Full-Time Employed</a:t>
                      </a:r>
                      <a:endParaRPr lang="en-US" sz="2000" b="0" kern="100" dirty="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nchor="b">
                    <a:solidFill>
                      <a:srgbClr val="244883"/>
                    </a:solidFill>
                  </a:tcPr>
                </a:tc>
                <a:tc>
                  <a:txBody>
                    <a:bodyPr/>
                    <a:lstStyle/>
                    <a:p>
                      <a:pPr marL="0" marR="0" algn="r">
                        <a:lnSpc>
                          <a:spcPct val="115000"/>
                        </a:lnSpc>
                        <a:spcAft>
                          <a:spcPts val="800"/>
                        </a:spcAft>
                      </a:pPr>
                      <a:r>
                        <a:rPr lang="en-US" sz="2000" b="0" kern="0">
                          <a:effectLst/>
                          <a:latin typeface="Arial" panose="020B0604020202020204" pitchFamily="34" charset="0"/>
                          <a:cs typeface="Arial" panose="020B0604020202020204" pitchFamily="34" charset="0"/>
                        </a:rPr>
                        <a:t>36%</a:t>
                      </a:r>
                      <a:endParaRPr lang="en-US" sz="2000" b="0" kern="10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r">
                        <a:lnSpc>
                          <a:spcPct val="115000"/>
                        </a:lnSpc>
                        <a:spcAft>
                          <a:spcPts val="800"/>
                        </a:spcAft>
                      </a:pPr>
                      <a:r>
                        <a:rPr lang="en-US" sz="2000" b="0" kern="0">
                          <a:effectLst/>
                          <a:latin typeface="Arial" panose="020B0604020202020204" pitchFamily="34" charset="0"/>
                          <a:cs typeface="Arial" panose="020B0604020202020204" pitchFamily="34" charset="0"/>
                        </a:rPr>
                        <a:t>25%</a:t>
                      </a:r>
                      <a:endParaRPr lang="en-US" sz="2000" b="0" kern="10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r">
                        <a:lnSpc>
                          <a:spcPct val="115000"/>
                        </a:lnSpc>
                        <a:spcAft>
                          <a:spcPts val="800"/>
                        </a:spcAft>
                      </a:pPr>
                      <a:r>
                        <a:rPr lang="en-US" sz="2000" b="0" kern="0">
                          <a:effectLst/>
                          <a:latin typeface="Arial" panose="020B0604020202020204" pitchFamily="34" charset="0"/>
                          <a:cs typeface="Arial" panose="020B0604020202020204" pitchFamily="34" charset="0"/>
                        </a:rPr>
                        <a:t>40%</a:t>
                      </a:r>
                      <a:endParaRPr lang="en-US" sz="2000" b="0" kern="10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r">
                        <a:lnSpc>
                          <a:spcPct val="115000"/>
                        </a:lnSpc>
                        <a:spcAft>
                          <a:spcPts val="800"/>
                        </a:spcAft>
                      </a:pPr>
                      <a:r>
                        <a:rPr lang="en-US" sz="2000" b="0" kern="0" dirty="0">
                          <a:effectLst/>
                          <a:latin typeface="Arial" panose="020B0604020202020204" pitchFamily="34" charset="0"/>
                          <a:cs typeface="Arial" panose="020B0604020202020204" pitchFamily="34" charset="0"/>
                        </a:rPr>
                        <a:t>31%</a:t>
                      </a:r>
                      <a:endParaRPr lang="en-US" sz="2000" b="0" kern="100" dirty="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927712589"/>
                  </a:ext>
                </a:extLst>
              </a:tr>
              <a:tr h="413818">
                <a:tc>
                  <a:txBody>
                    <a:bodyPr/>
                    <a:lstStyle/>
                    <a:p>
                      <a:pPr marL="0" marR="0" algn="r">
                        <a:lnSpc>
                          <a:spcPct val="115000"/>
                        </a:lnSpc>
                        <a:spcAft>
                          <a:spcPts val="800"/>
                        </a:spcAft>
                      </a:pPr>
                      <a:r>
                        <a:rPr lang="en-US" sz="2000" b="0" kern="0" dirty="0">
                          <a:effectLst/>
                          <a:latin typeface="Arial" panose="020B0604020202020204" pitchFamily="34" charset="0"/>
                          <a:cs typeface="Arial" panose="020B0604020202020204" pitchFamily="34" charset="0"/>
                        </a:rPr>
                        <a:t>Unemployed</a:t>
                      </a:r>
                      <a:endParaRPr lang="en-US" sz="2000" b="0" kern="100" dirty="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nchor="b">
                    <a:solidFill>
                      <a:srgbClr val="244883"/>
                    </a:solidFill>
                  </a:tcPr>
                </a:tc>
                <a:tc>
                  <a:txBody>
                    <a:bodyPr/>
                    <a:lstStyle/>
                    <a:p>
                      <a:pPr marL="0" marR="0" algn="r">
                        <a:lnSpc>
                          <a:spcPct val="115000"/>
                        </a:lnSpc>
                        <a:spcAft>
                          <a:spcPts val="800"/>
                        </a:spcAft>
                      </a:pPr>
                      <a:r>
                        <a:rPr lang="en-US" sz="2000" b="0" kern="0">
                          <a:effectLst/>
                          <a:latin typeface="Arial" panose="020B0604020202020204" pitchFamily="34" charset="0"/>
                          <a:cs typeface="Arial" panose="020B0604020202020204" pitchFamily="34" charset="0"/>
                        </a:rPr>
                        <a:t>48%</a:t>
                      </a:r>
                      <a:endParaRPr lang="en-US" sz="2000" b="0" kern="10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r">
                        <a:lnSpc>
                          <a:spcPct val="115000"/>
                        </a:lnSpc>
                        <a:spcAft>
                          <a:spcPts val="800"/>
                        </a:spcAft>
                      </a:pPr>
                      <a:r>
                        <a:rPr lang="en-US" sz="2000" b="0" kern="0">
                          <a:effectLst/>
                          <a:latin typeface="Arial" panose="020B0604020202020204" pitchFamily="34" charset="0"/>
                          <a:cs typeface="Arial" panose="020B0604020202020204" pitchFamily="34" charset="0"/>
                        </a:rPr>
                        <a:t>46%</a:t>
                      </a:r>
                      <a:endParaRPr lang="en-US" sz="2000" b="0" kern="10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r">
                        <a:lnSpc>
                          <a:spcPct val="115000"/>
                        </a:lnSpc>
                        <a:spcAft>
                          <a:spcPts val="800"/>
                        </a:spcAft>
                      </a:pPr>
                      <a:r>
                        <a:rPr lang="en-US" sz="2000" b="0" kern="0">
                          <a:effectLst/>
                          <a:latin typeface="Arial" panose="020B0604020202020204" pitchFamily="34" charset="0"/>
                          <a:cs typeface="Arial" panose="020B0604020202020204" pitchFamily="34" charset="0"/>
                        </a:rPr>
                        <a:t>48%</a:t>
                      </a:r>
                      <a:endParaRPr lang="en-US" sz="2000" b="0" kern="10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r">
                        <a:lnSpc>
                          <a:spcPct val="115000"/>
                        </a:lnSpc>
                        <a:spcAft>
                          <a:spcPts val="800"/>
                        </a:spcAft>
                      </a:pPr>
                      <a:r>
                        <a:rPr lang="en-US" sz="2000" b="0" kern="0" dirty="0">
                          <a:effectLst/>
                          <a:latin typeface="Arial" panose="020B0604020202020204" pitchFamily="34" charset="0"/>
                          <a:cs typeface="Arial" panose="020B0604020202020204" pitchFamily="34" charset="0"/>
                        </a:rPr>
                        <a:t>47%</a:t>
                      </a:r>
                      <a:endParaRPr lang="en-US" sz="2000" b="0" kern="100" dirty="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376222175"/>
                  </a:ext>
                </a:extLst>
              </a:tr>
              <a:tr h="413818">
                <a:tc>
                  <a:txBody>
                    <a:bodyPr/>
                    <a:lstStyle/>
                    <a:p>
                      <a:pPr marL="0" marR="0" algn="r">
                        <a:lnSpc>
                          <a:spcPct val="115000"/>
                        </a:lnSpc>
                        <a:spcAft>
                          <a:spcPts val="800"/>
                        </a:spcAft>
                      </a:pPr>
                      <a:r>
                        <a:rPr lang="en-US" sz="2000" b="0" kern="0" dirty="0">
                          <a:effectLst/>
                          <a:latin typeface="Arial" panose="020B0604020202020204" pitchFamily="34" charset="0"/>
                          <a:cs typeface="Arial" panose="020B0604020202020204" pitchFamily="34" charset="0"/>
                        </a:rPr>
                        <a:t>Self-Employed</a:t>
                      </a:r>
                      <a:endParaRPr lang="en-US" sz="2000" b="0" kern="100" dirty="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nchor="b">
                    <a:solidFill>
                      <a:srgbClr val="244883"/>
                    </a:solidFill>
                  </a:tcPr>
                </a:tc>
                <a:tc>
                  <a:txBody>
                    <a:bodyPr/>
                    <a:lstStyle/>
                    <a:p>
                      <a:pPr marL="0" marR="0" algn="r">
                        <a:lnSpc>
                          <a:spcPct val="115000"/>
                        </a:lnSpc>
                        <a:spcAft>
                          <a:spcPts val="800"/>
                        </a:spcAft>
                      </a:pPr>
                      <a:r>
                        <a:rPr lang="en-US" sz="2000" b="0" kern="0">
                          <a:effectLst/>
                          <a:latin typeface="Arial" panose="020B0604020202020204" pitchFamily="34" charset="0"/>
                          <a:cs typeface="Arial" panose="020B0604020202020204" pitchFamily="34" charset="0"/>
                        </a:rPr>
                        <a:t>9%</a:t>
                      </a:r>
                      <a:endParaRPr lang="en-US" sz="2000" b="0" kern="10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r">
                        <a:lnSpc>
                          <a:spcPct val="115000"/>
                        </a:lnSpc>
                        <a:spcAft>
                          <a:spcPts val="800"/>
                        </a:spcAft>
                      </a:pPr>
                      <a:r>
                        <a:rPr lang="en-US" sz="2000" b="0" kern="0">
                          <a:effectLst/>
                          <a:latin typeface="Arial" panose="020B0604020202020204" pitchFamily="34" charset="0"/>
                          <a:cs typeface="Arial" panose="020B0604020202020204" pitchFamily="34" charset="0"/>
                        </a:rPr>
                        <a:t>32%</a:t>
                      </a:r>
                      <a:endParaRPr lang="en-US" sz="2000" b="0" kern="10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r">
                        <a:lnSpc>
                          <a:spcPct val="115000"/>
                        </a:lnSpc>
                        <a:spcAft>
                          <a:spcPts val="800"/>
                        </a:spcAft>
                      </a:pPr>
                      <a:r>
                        <a:rPr lang="en-US" sz="2000" b="0" kern="0">
                          <a:effectLst/>
                          <a:latin typeface="Arial" panose="020B0604020202020204" pitchFamily="34" charset="0"/>
                          <a:cs typeface="Arial" panose="020B0604020202020204" pitchFamily="34" charset="0"/>
                        </a:rPr>
                        <a:t>10%</a:t>
                      </a:r>
                      <a:endParaRPr lang="en-US" sz="2000" b="0" kern="10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r">
                        <a:lnSpc>
                          <a:spcPct val="115000"/>
                        </a:lnSpc>
                        <a:spcAft>
                          <a:spcPts val="800"/>
                        </a:spcAft>
                      </a:pPr>
                      <a:r>
                        <a:rPr lang="en-US" sz="2000" b="0" kern="0" dirty="0">
                          <a:effectLst/>
                          <a:latin typeface="Arial" panose="020B0604020202020204" pitchFamily="34" charset="0"/>
                          <a:cs typeface="Arial" panose="020B0604020202020204" pitchFamily="34" charset="0"/>
                        </a:rPr>
                        <a:t>21%</a:t>
                      </a:r>
                      <a:endParaRPr lang="en-US" sz="2000" b="0" kern="100" dirty="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124611170"/>
                  </a:ext>
                </a:extLst>
              </a:tr>
            </a:tbl>
          </a:graphicData>
        </a:graphic>
      </p:graphicFrame>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25F8206A-ECDD-96ED-00EF-FA170832E61E}"/>
                  </a:ext>
                </a:extLst>
              </p14:cNvPr>
              <p14:cNvContentPartPr/>
              <p14:nvPr/>
            </p14:nvContentPartPr>
            <p14:xfrm>
              <a:off x="13169720" y="2057160"/>
              <a:ext cx="360" cy="360"/>
            </p14:xfrm>
          </p:contentPart>
        </mc:Choice>
        <mc:Fallback xmlns="">
          <p:pic>
            <p:nvPicPr>
              <p:cNvPr id="7" name="Ink 6">
                <a:extLst>
                  <a:ext uri="{FF2B5EF4-FFF2-40B4-BE49-F238E27FC236}">
                    <a16:creationId xmlns:a16="http://schemas.microsoft.com/office/drawing/2014/main" id="{25F8206A-ECDD-96ED-00EF-FA170832E61E}"/>
                  </a:ext>
                </a:extLst>
              </p:cNvPr>
              <p:cNvPicPr/>
              <p:nvPr/>
            </p:nvPicPr>
            <p:blipFill>
              <a:blip r:embed="rId8"/>
              <a:stretch>
                <a:fillRect/>
              </a:stretch>
            </p:blipFill>
            <p:spPr>
              <a:xfrm>
                <a:off x="13115720" y="1949520"/>
                <a:ext cx="108000" cy="216000"/>
              </a:xfrm>
              <a:prstGeom prst="rect">
                <a:avLst/>
              </a:prstGeom>
            </p:spPr>
          </p:pic>
        </mc:Fallback>
      </mc:AlternateContent>
    </p:spTree>
    <p:extLst>
      <p:ext uri="{BB962C8B-B14F-4D97-AF65-F5344CB8AC3E}">
        <p14:creationId xmlns:p14="http://schemas.microsoft.com/office/powerpoint/2010/main" val="859670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E9B3D53D-4AE8-613A-2E98-17B23FC472E5}"/>
              </a:ext>
            </a:extLst>
          </p:cNvPr>
          <p:cNvSpPr/>
          <p:nvPr/>
        </p:nvSpPr>
        <p:spPr>
          <a:xfrm>
            <a:off x="11130979" y="128678"/>
            <a:ext cx="586292" cy="629323"/>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A180A3AB-492B-62CF-FECA-C405C7DBE902}"/>
              </a:ext>
            </a:extLst>
          </p:cNvPr>
          <p:cNvSpPr/>
          <p:nvPr/>
        </p:nvSpPr>
        <p:spPr>
          <a:xfrm>
            <a:off x="11037651" y="473413"/>
            <a:ext cx="888460" cy="56917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7BF4AFDD-D673-6336-3722-AE9918134AD2}"/>
              </a:ext>
            </a:extLst>
          </p:cNvPr>
          <p:cNvSpPr txBox="1"/>
          <p:nvPr/>
        </p:nvSpPr>
        <p:spPr>
          <a:xfrm>
            <a:off x="2308699" y="108950"/>
            <a:ext cx="9786024"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Starting a New Dialogue about Research – DISRUPT Attendees vs. Non-Attendees</a:t>
            </a:r>
          </a:p>
        </p:txBody>
      </p:sp>
      <p:graphicFrame>
        <p:nvGraphicFramePr>
          <p:cNvPr id="2" name="Table 1">
            <a:extLst>
              <a:ext uri="{FF2B5EF4-FFF2-40B4-BE49-F238E27FC236}">
                <a16:creationId xmlns:a16="http://schemas.microsoft.com/office/drawing/2014/main" id="{29DD7D07-4FEA-3F60-C079-CEEBA0472A0A}"/>
              </a:ext>
            </a:extLst>
          </p:cNvPr>
          <p:cNvGraphicFramePr>
            <a:graphicFrameLocks noGrp="1"/>
          </p:cNvGraphicFramePr>
          <p:nvPr>
            <p:extLst>
              <p:ext uri="{D42A27DB-BD31-4B8C-83A1-F6EECF244321}">
                <p14:modId xmlns:p14="http://schemas.microsoft.com/office/powerpoint/2010/main" val="4077865749"/>
              </p:ext>
            </p:extLst>
          </p:nvPr>
        </p:nvGraphicFramePr>
        <p:xfrm>
          <a:off x="699906" y="1590144"/>
          <a:ext cx="9094659" cy="4824845"/>
        </p:xfrm>
        <a:graphic>
          <a:graphicData uri="http://schemas.openxmlformats.org/drawingml/2006/table">
            <a:tbl>
              <a:tblPr firstRow="1">
                <a:tableStyleId>{5C22544A-7EE6-4342-B048-85BDC9FD1C3A}</a:tableStyleId>
              </a:tblPr>
              <a:tblGrid>
                <a:gridCol w="6556934">
                  <a:extLst>
                    <a:ext uri="{9D8B030D-6E8A-4147-A177-3AD203B41FA5}">
                      <a16:colId xmlns:a16="http://schemas.microsoft.com/office/drawing/2014/main" val="3133783208"/>
                    </a:ext>
                  </a:extLst>
                </a:gridCol>
                <a:gridCol w="1806949">
                  <a:extLst>
                    <a:ext uri="{9D8B030D-6E8A-4147-A177-3AD203B41FA5}">
                      <a16:colId xmlns:a16="http://schemas.microsoft.com/office/drawing/2014/main" val="2444136472"/>
                    </a:ext>
                  </a:extLst>
                </a:gridCol>
                <a:gridCol w="730776">
                  <a:extLst>
                    <a:ext uri="{9D8B030D-6E8A-4147-A177-3AD203B41FA5}">
                      <a16:colId xmlns:a16="http://schemas.microsoft.com/office/drawing/2014/main" val="3333876676"/>
                    </a:ext>
                  </a:extLst>
                </a:gridCol>
              </a:tblGrid>
              <a:tr h="1167245">
                <a:tc>
                  <a:txBody>
                    <a:bodyPr/>
                    <a:lstStyle/>
                    <a:p>
                      <a:pPr marL="0" algn="l" defTabSz="914400" rtl="0" eaLnBrk="1" fontAlgn="t" latinLnBrk="0" hangingPunct="1"/>
                      <a:r>
                        <a:rPr lang="en-US" sz="2800" b="0" i="0" u="none" strike="noStrike" kern="1200" dirty="0">
                          <a:solidFill>
                            <a:schemeClr val="bg1"/>
                          </a:solidFill>
                          <a:effectLst/>
                          <a:latin typeface="Arial" panose="020B0604020202020204" pitchFamily="34" charset="0"/>
                          <a:ea typeface="+mn-ea"/>
                          <a:cs typeface="Arial" panose="020B0604020202020204" pitchFamily="34" charset="0"/>
                        </a:rPr>
                        <a:t>How often did you speak with family or friends…</a:t>
                      </a:r>
                    </a:p>
                  </a:txBody>
                  <a:tcPr marL="137160" marR="137160" marT="137160" marB="137160" anchor="ctr">
                    <a:solidFill>
                      <a:srgbClr val="C00000"/>
                    </a:solidFill>
                  </a:tcPr>
                </a:tc>
                <a:tc gridSpan="2">
                  <a:txBody>
                    <a:bodyPr/>
                    <a:lstStyle/>
                    <a:p>
                      <a:pPr algn="ctr" fontAlgn="t"/>
                      <a:r>
                        <a:rPr lang="en-US" sz="2800" b="0" i="0" u="none" strike="noStrike" dirty="0">
                          <a:solidFill>
                            <a:schemeClr val="bg1"/>
                          </a:solidFill>
                          <a:effectLst/>
                          <a:latin typeface="Arial" panose="020B0604020202020204" pitchFamily="34" charset="0"/>
                          <a:cs typeface="Arial" panose="020B0604020202020204" pitchFamily="34" charset="0"/>
                        </a:rPr>
                        <a:t>Correlation</a:t>
                      </a:r>
                    </a:p>
                  </a:txBody>
                  <a:tcPr marL="3810" marR="3810" marT="3464" marB="0" anchor="ctr">
                    <a:solidFill>
                      <a:srgbClr val="C00000"/>
                    </a:solidFill>
                  </a:tcPr>
                </a:tc>
                <a:tc hMerge="1">
                  <a:txBody>
                    <a:bodyPr/>
                    <a:lstStyle/>
                    <a:p>
                      <a:pPr algn="l" fontAlgn="b"/>
                      <a:endParaRPr lang="en-US" sz="2500" b="0" i="0" u="none" strike="noStrike" dirty="0">
                        <a:solidFill>
                          <a:srgbClr val="000000"/>
                        </a:solidFill>
                        <a:effectLst/>
                        <a:latin typeface="Aptos Narrow" panose="020B0004020202020204" pitchFamily="34" charset="0"/>
                      </a:endParaRPr>
                    </a:p>
                  </a:txBody>
                  <a:tcPr marL="3810" marR="3810" marT="3464" marB="0" anchor="ctr"/>
                </a:tc>
                <a:extLst>
                  <a:ext uri="{0D108BD9-81ED-4DB2-BD59-A6C34878D82A}">
                    <a16:rowId xmlns:a16="http://schemas.microsoft.com/office/drawing/2014/main" val="2001987560"/>
                  </a:ext>
                </a:extLst>
              </a:tr>
              <a:tr h="914400">
                <a:tc>
                  <a:txBody>
                    <a:bodyPr/>
                    <a:lstStyle/>
                    <a:p>
                      <a:pPr marL="342900" indent="-342900" algn="l" fontAlgn="b">
                        <a:buFont typeface="Arial" panose="020B0604020202020204" pitchFamily="34" charset="0"/>
                        <a:buChar char="•"/>
                      </a:pPr>
                      <a:r>
                        <a:rPr lang="en-US" sz="2500" u="none" strike="noStrike" dirty="0">
                          <a:effectLst/>
                          <a:latin typeface="Arial" panose="020B0604020202020204" pitchFamily="34" charset="0"/>
                          <a:cs typeface="Arial" panose="020B0604020202020204" pitchFamily="34" charset="0"/>
                        </a:rPr>
                        <a:t>who had trouble finding health information about health concerns?</a:t>
                      </a:r>
                      <a:endParaRPr lang="en-US" sz="2500" b="0" i="0" u="none" strike="noStrike" dirty="0">
                        <a:solidFill>
                          <a:srgbClr val="000000"/>
                        </a:solidFill>
                        <a:effectLst/>
                        <a:latin typeface="Arial" panose="020B0604020202020204" pitchFamily="34" charset="0"/>
                        <a:cs typeface="Arial" panose="020B0604020202020204" pitchFamily="34" charset="0"/>
                      </a:endParaRPr>
                    </a:p>
                  </a:txBody>
                  <a:tcPr marL="3810" marR="3810" marT="3464" marB="0" anchor="ctr">
                    <a:solidFill>
                      <a:schemeClr val="accent2">
                        <a:lumMod val="20000"/>
                        <a:lumOff val="80000"/>
                      </a:schemeClr>
                    </a:solidFill>
                  </a:tcPr>
                </a:tc>
                <a:tc>
                  <a:txBody>
                    <a:bodyPr/>
                    <a:lstStyle/>
                    <a:p>
                      <a:pPr algn="r" fontAlgn="t"/>
                      <a:r>
                        <a:rPr lang="en-US" sz="2500" u="none" strike="noStrike" dirty="0">
                          <a:effectLst/>
                          <a:latin typeface="Arial" panose="020B0604020202020204" pitchFamily="34" charset="0"/>
                          <a:cs typeface="Arial" panose="020B0604020202020204" pitchFamily="34" charset="0"/>
                        </a:rPr>
                        <a:t>0.196</a:t>
                      </a:r>
                      <a:endParaRPr lang="en-US" sz="2500" b="0" i="0" u="none" strike="noStrike" dirty="0">
                        <a:solidFill>
                          <a:srgbClr val="993300"/>
                        </a:solidFill>
                        <a:effectLst/>
                        <a:latin typeface="Arial" panose="020B0604020202020204" pitchFamily="34" charset="0"/>
                        <a:cs typeface="Arial" panose="020B0604020202020204" pitchFamily="34" charset="0"/>
                      </a:endParaRPr>
                    </a:p>
                  </a:txBody>
                  <a:tcPr marL="3810" marR="3810" marT="3464" marB="0" anchor="ctr">
                    <a:solidFill>
                      <a:schemeClr val="accent2">
                        <a:lumMod val="20000"/>
                        <a:lumOff val="80000"/>
                      </a:schemeClr>
                    </a:solidFill>
                  </a:tcPr>
                </a:tc>
                <a:tc>
                  <a:txBody>
                    <a:bodyPr/>
                    <a:lstStyle/>
                    <a:p>
                      <a:pPr algn="l" fontAlgn="b"/>
                      <a:r>
                        <a:rPr lang="en-US" sz="2500" b="0" i="0" u="none" strike="noStrike" dirty="0">
                          <a:solidFill>
                            <a:srgbClr val="000000"/>
                          </a:solidFill>
                          <a:effectLst/>
                          <a:latin typeface="Arial" panose="020B0604020202020204" pitchFamily="34" charset="0"/>
                          <a:cs typeface="Arial" panose="020B0604020202020204" pitchFamily="34" charset="0"/>
                        </a:rPr>
                        <a:t>*</a:t>
                      </a:r>
                    </a:p>
                  </a:txBody>
                  <a:tcPr marL="3810" marR="3810" marT="3464" marB="0" anchor="ctr">
                    <a:solidFill>
                      <a:schemeClr val="accent2">
                        <a:lumMod val="20000"/>
                        <a:lumOff val="80000"/>
                      </a:schemeClr>
                    </a:solidFill>
                  </a:tcPr>
                </a:tc>
                <a:extLst>
                  <a:ext uri="{0D108BD9-81ED-4DB2-BD59-A6C34878D82A}">
                    <a16:rowId xmlns:a16="http://schemas.microsoft.com/office/drawing/2014/main" val="2250615958"/>
                  </a:ext>
                </a:extLst>
              </a:tr>
              <a:tr h="914400">
                <a:tc>
                  <a:txBody>
                    <a:bodyPr/>
                    <a:lstStyle/>
                    <a:p>
                      <a:pPr marL="342900" indent="-342900" algn="l" fontAlgn="b">
                        <a:buFont typeface="Arial" panose="020B0604020202020204" pitchFamily="34" charset="0"/>
                        <a:buChar char="•"/>
                      </a:pPr>
                      <a:r>
                        <a:rPr lang="en-US" sz="2500" u="none" strike="noStrike" dirty="0">
                          <a:effectLst/>
                          <a:latin typeface="Arial" panose="020B0604020202020204" pitchFamily="34" charset="0"/>
                          <a:cs typeface="Arial" panose="020B0604020202020204" pitchFamily="34" charset="0"/>
                        </a:rPr>
                        <a:t>about injustice and racism in healthcare?</a:t>
                      </a:r>
                      <a:endParaRPr lang="en-US" sz="2500" b="0" i="0" u="none" strike="noStrike" dirty="0">
                        <a:solidFill>
                          <a:srgbClr val="000000"/>
                        </a:solidFill>
                        <a:effectLst/>
                        <a:latin typeface="Arial" panose="020B0604020202020204" pitchFamily="34" charset="0"/>
                        <a:cs typeface="Arial" panose="020B0604020202020204" pitchFamily="34" charset="0"/>
                      </a:endParaRPr>
                    </a:p>
                  </a:txBody>
                  <a:tcPr marL="3810" marR="3810" marT="3464" marB="0" anchor="ctr">
                    <a:solidFill>
                      <a:schemeClr val="accent2">
                        <a:lumMod val="20000"/>
                        <a:lumOff val="80000"/>
                      </a:schemeClr>
                    </a:solidFill>
                  </a:tcPr>
                </a:tc>
                <a:tc>
                  <a:txBody>
                    <a:bodyPr/>
                    <a:lstStyle/>
                    <a:p>
                      <a:pPr algn="r" fontAlgn="t"/>
                      <a:r>
                        <a:rPr lang="en-US" sz="2500" u="none" strike="noStrike" dirty="0">
                          <a:effectLst/>
                          <a:latin typeface="Arial" panose="020B0604020202020204" pitchFamily="34" charset="0"/>
                          <a:cs typeface="Arial" panose="020B0604020202020204" pitchFamily="34" charset="0"/>
                        </a:rPr>
                        <a:t>0.286</a:t>
                      </a:r>
                      <a:endParaRPr lang="en-US" sz="2500" b="0" i="0" u="none" strike="noStrike" dirty="0">
                        <a:solidFill>
                          <a:srgbClr val="993300"/>
                        </a:solidFill>
                        <a:effectLst/>
                        <a:latin typeface="Arial" panose="020B0604020202020204" pitchFamily="34" charset="0"/>
                        <a:cs typeface="Arial" panose="020B0604020202020204" pitchFamily="34" charset="0"/>
                      </a:endParaRPr>
                    </a:p>
                  </a:txBody>
                  <a:tcPr marL="3810" marR="3810" marT="3464" marB="0" anchor="ctr">
                    <a:solidFill>
                      <a:schemeClr val="accent2">
                        <a:lumMod val="20000"/>
                        <a:lumOff val="80000"/>
                      </a:schemeClr>
                    </a:solidFill>
                  </a:tcPr>
                </a:tc>
                <a:tc>
                  <a:txBody>
                    <a:bodyPr/>
                    <a:lstStyle/>
                    <a:p>
                      <a:pPr algn="l" fontAlgn="b"/>
                      <a:r>
                        <a:rPr lang="en-US" sz="2500" u="none" strike="noStrike" dirty="0">
                          <a:effectLst/>
                          <a:latin typeface="Arial" panose="020B0604020202020204" pitchFamily="34" charset="0"/>
                          <a:cs typeface="Arial" panose="020B0604020202020204" pitchFamily="34" charset="0"/>
                        </a:rPr>
                        <a:t>**</a:t>
                      </a:r>
                      <a:endParaRPr lang="en-US" sz="2500" b="0" i="0" u="none" strike="noStrike" dirty="0">
                        <a:solidFill>
                          <a:srgbClr val="000000"/>
                        </a:solidFill>
                        <a:effectLst/>
                        <a:latin typeface="Arial" panose="020B0604020202020204" pitchFamily="34" charset="0"/>
                        <a:cs typeface="Arial" panose="020B0604020202020204" pitchFamily="34" charset="0"/>
                      </a:endParaRPr>
                    </a:p>
                  </a:txBody>
                  <a:tcPr marL="3810" marR="3810" marT="3464" marB="0" anchor="ctr">
                    <a:solidFill>
                      <a:schemeClr val="accent2">
                        <a:lumMod val="20000"/>
                        <a:lumOff val="80000"/>
                      </a:schemeClr>
                    </a:solidFill>
                  </a:tcPr>
                </a:tc>
                <a:extLst>
                  <a:ext uri="{0D108BD9-81ED-4DB2-BD59-A6C34878D82A}">
                    <a16:rowId xmlns:a16="http://schemas.microsoft.com/office/drawing/2014/main" val="1840927774"/>
                  </a:ext>
                </a:extLst>
              </a:tr>
              <a:tr h="914400">
                <a:tc>
                  <a:txBody>
                    <a:bodyPr/>
                    <a:lstStyle/>
                    <a:p>
                      <a:pPr marL="342900" indent="-342900" algn="l" fontAlgn="b">
                        <a:buFont typeface="Arial" panose="020B0604020202020204" pitchFamily="34" charset="0"/>
                        <a:buChar char="•"/>
                      </a:pPr>
                      <a:r>
                        <a:rPr lang="en-US" sz="2500" u="none" strike="noStrike" dirty="0">
                          <a:effectLst/>
                          <a:latin typeface="Arial" panose="020B0604020202020204" pitchFamily="34" charset="0"/>
                          <a:cs typeface="Arial" panose="020B0604020202020204" pitchFamily="34" charset="0"/>
                        </a:rPr>
                        <a:t>about the reasons why it is important for people to take part in medical research?</a:t>
                      </a:r>
                      <a:endParaRPr lang="en-US" sz="2500" b="0" i="0" u="none" strike="noStrike" dirty="0">
                        <a:solidFill>
                          <a:srgbClr val="000000"/>
                        </a:solidFill>
                        <a:effectLst/>
                        <a:latin typeface="Arial" panose="020B0604020202020204" pitchFamily="34" charset="0"/>
                        <a:cs typeface="Arial" panose="020B0604020202020204" pitchFamily="34" charset="0"/>
                      </a:endParaRPr>
                    </a:p>
                  </a:txBody>
                  <a:tcPr marL="3810" marR="3810" marT="3464" marB="0" anchor="ctr">
                    <a:solidFill>
                      <a:schemeClr val="accent2">
                        <a:lumMod val="20000"/>
                        <a:lumOff val="80000"/>
                      </a:schemeClr>
                    </a:solidFill>
                  </a:tcPr>
                </a:tc>
                <a:tc>
                  <a:txBody>
                    <a:bodyPr/>
                    <a:lstStyle/>
                    <a:p>
                      <a:pPr algn="r" fontAlgn="t"/>
                      <a:r>
                        <a:rPr lang="en-US" sz="2500" u="none" strike="noStrike">
                          <a:effectLst/>
                          <a:latin typeface="Arial" panose="020B0604020202020204" pitchFamily="34" charset="0"/>
                          <a:cs typeface="Arial" panose="020B0604020202020204" pitchFamily="34" charset="0"/>
                        </a:rPr>
                        <a:t>0.262</a:t>
                      </a:r>
                      <a:endParaRPr lang="en-US" sz="2500" b="0" i="0" u="none" strike="noStrike">
                        <a:solidFill>
                          <a:srgbClr val="993300"/>
                        </a:solidFill>
                        <a:effectLst/>
                        <a:latin typeface="Arial" panose="020B0604020202020204" pitchFamily="34" charset="0"/>
                        <a:cs typeface="Arial" panose="020B0604020202020204" pitchFamily="34" charset="0"/>
                      </a:endParaRPr>
                    </a:p>
                  </a:txBody>
                  <a:tcPr marL="3810" marR="3810" marT="3464" marB="0" anchor="ctr">
                    <a:solidFill>
                      <a:schemeClr val="accent2">
                        <a:lumMod val="20000"/>
                        <a:lumOff val="80000"/>
                      </a:schemeClr>
                    </a:solidFill>
                  </a:tcPr>
                </a:tc>
                <a:tc>
                  <a:txBody>
                    <a:bodyPr/>
                    <a:lstStyle/>
                    <a:p>
                      <a:pPr algn="l" fontAlgn="b"/>
                      <a:r>
                        <a:rPr lang="en-US" sz="2500" u="none" strike="noStrike" dirty="0">
                          <a:effectLst/>
                          <a:latin typeface="Arial" panose="020B0604020202020204" pitchFamily="34" charset="0"/>
                          <a:cs typeface="Arial" panose="020B0604020202020204" pitchFamily="34" charset="0"/>
                        </a:rPr>
                        <a:t>**</a:t>
                      </a:r>
                      <a:endParaRPr lang="en-US" sz="2500" b="0" i="0" u="none" strike="noStrike" dirty="0">
                        <a:solidFill>
                          <a:srgbClr val="000000"/>
                        </a:solidFill>
                        <a:effectLst/>
                        <a:latin typeface="Arial" panose="020B0604020202020204" pitchFamily="34" charset="0"/>
                        <a:cs typeface="Arial" panose="020B0604020202020204" pitchFamily="34" charset="0"/>
                      </a:endParaRPr>
                    </a:p>
                  </a:txBody>
                  <a:tcPr marL="3810" marR="3810" marT="3464" marB="0" anchor="ctr">
                    <a:solidFill>
                      <a:schemeClr val="accent2">
                        <a:lumMod val="20000"/>
                        <a:lumOff val="80000"/>
                      </a:schemeClr>
                    </a:solidFill>
                  </a:tcPr>
                </a:tc>
                <a:extLst>
                  <a:ext uri="{0D108BD9-81ED-4DB2-BD59-A6C34878D82A}">
                    <a16:rowId xmlns:a16="http://schemas.microsoft.com/office/drawing/2014/main" val="3614734134"/>
                  </a:ext>
                </a:extLst>
              </a:tr>
              <a:tr h="914400">
                <a:tc>
                  <a:txBody>
                    <a:bodyPr/>
                    <a:lstStyle/>
                    <a:p>
                      <a:pPr marL="342900" indent="-342900" algn="l" fontAlgn="b">
                        <a:buFont typeface="Arial" panose="020B0604020202020204" pitchFamily="34" charset="0"/>
                        <a:buChar char="•"/>
                      </a:pPr>
                      <a:r>
                        <a:rPr lang="en-US" sz="2500" u="none" strike="noStrike" dirty="0">
                          <a:effectLst/>
                          <a:latin typeface="Arial" panose="020B0604020202020204" pitchFamily="34" charset="0"/>
                          <a:cs typeface="Arial" panose="020B0604020202020204" pitchFamily="34" charset="0"/>
                        </a:rPr>
                        <a:t>about a positive experience with healthcare?</a:t>
                      </a:r>
                      <a:endParaRPr lang="en-US" sz="2500" b="0" i="0" u="none" strike="noStrike" dirty="0">
                        <a:solidFill>
                          <a:srgbClr val="000000"/>
                        </a:solidFill>
                        <a:effectLst/>
                        <a:latin typeface="Arial" panose="020B0604020202020204" pitchFamily="34" charset="0"/>
                        <a:cs typeface="Arial" panose="020B0604020202020204" pitchFamily="34" charset="0"/>
                      </a:endParaRPr>
                    </a:p>
                  </a:txBody>
                  <a:tcPr marL="3810" marR="3810" marT="3464" marB="0" anchor="ctr">
                    <a:solidFill>
                      <a:schemeClr val="accent2">
                        <a:lumMod val="20000"/>
                        <a:lumOff val="80000"/>
                      </a:schemeClr>
                    </a:solidFill>
                  </a:tcPr>
                </a:tc>
                <a:tc>
                  <a:txBody>
                    <a:bodyPr/>
                    <a:lstStyle/>
                    <a:p>
                      <a:pPr algn="r" fontAlgn="t"/>
                      <a:r>
                        <a:rPr lang="en-US" sz="2500" u="none" strike="noStrike" dirty="0">
                          <a:effectLst/>
                          <a:latin typeface="Arial" panose="020B0604020202020204" pitchFamily="34" charset="0"/>
                          <a:cs typeface="Arial" panose="020B0604020202020204" pitchFamily="34" charset="0"/>
                        </a:rPr>
                        <a:t>0.172</a:t>
                      </a:r>
                      <a:endParaRPr lang="en-US" sz="2500" b="0" i="0" u="none" strike="noStrike" dirty="0">
                        <a:solidFill>
                          <a:srgbClr val="993300"/>
                        </a:solidFill>
                        <a:effectLst/>
                        <a:latin typeface="Arial" panose="020B0604020202020204" pitchFamily="34" charset="0"/>
                        <a:cs typeface="Arial" panose="020B0604020202020204" pitchFamily="34" charset="0"/>
                      </a:endParaRPr>
                    </a:p>
                  </a:txBody>
                  <a:tcPr marL="3810" marR="3810" marT="3464" marB="0" anchor="ctr">
                    <a:solidFill>
                      <a:schemeClr val="accent2">
                        <a:lumMod val="20000"/>
                        <a:lumOff val="80000"/>
                      </a:schemeClr>
                    </a:solidFill>
                  </a:tcPr>
                </a:tc>
                <a:tc>
                  <a:txBody>
                    <a:bodyPr/>
                    <a:lstStyle/>
                    <a:p>
                      <a:pPr algn="l" fontAlgn="b"/>
                      <a:endParaRPr lang="en-US" sz="2500" b="0" i="0" u="none" strike="noStrike" dirty="0">
                        <a:solidFill>
                          <a:srgbClr val="000000"/>
                        </a:solidFill>
                        <a:effectLst/>
                        <a:latin typeface="Arial" panose="020B0604020202020204" pitchFamily="34" charset="0"/>
                        <a:cs typeface="Arial" panose="020B0604020202020204" pitchFamily="34" charset="0"/>
                      </a:endParaRPr>
                    </a:p>
                  </a:txBody>
                  <a:tcPr marL="3810" marR="3810" marT="3464" marB="0" anchor="ctr">
                    <a:solidFill>
                      <a:schemeClr val="accent2">
                        <a:lumMod val="20000"/>
                        <a:lumOff val="80000"/>
                      </a:schemeClr>
                    </a:solidFill>
                  </a:tcPr>
                </a:tc>
                <a:extLst>
                  <a:ext uri="{0D108BD9-81ED-4DB2-BD59-A6C34878D82A}">
                    <a16:rowId xmlns:a16="http://schemas.microsoft.com/office/drawing/2014/main" val="887217368"/>
                  </a:ext>
                </a:extLst>
              </a:tr>
            </a:tbl>
          </a:graphicData>
        </a:graphic>
      </p:graphicFrame>
      <p:sp>
        <p:nvSpPr>
          <p:cNvPr id="7" name="TextBox 6">
            <a:extLst>
              <a:ext uri="{FF2B5EF4-FFF2-40B4-BE49-F238E27FC236}">
                <a16:creationId xmlns:a16="http://schemas.microsoft.com/office/drawing/2014/main" id="{B9F1EED0-581B-7E34-99CD-CFD29A499E2E}"/>
              </a:ext>
            </a:extLst>
          </p:cNvPr>
          <p:cNvSpPr txBox="1"/>
          <p:nvPr/>
        </p:nvSpPr>
        <p:spPr>
          <a:xfrm>
            <a:off x="10064886" y="3735421"/>
            <a:ext cx="1789889" cy="12464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 = 89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 &lt;.10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 &lt;.05</a:t>
            </a:r>
          </a:p>
        </p:txBody>
      </p:sp>
      <p:pic>
        <p:nvPicPr>
          <p:cNvPr id="8" name="Picture 7">
            <a:extLst>
              <a:ext uri="{FF2B5EF4-FFF2-40B4-BE49-F238E27FC236}">
                <a16:creationId xmlns:a16="http://schemas.microsoft.com/office/drawing/2014/main" id="{2B284456-6967-AEDA-B494-A040D3C2A808}"/>
              </a:ext>
            </a:extLst>
          </p:cNvPr>
          <p:cNvPicPr>
            <a:picLocks noChangeAspect="1"/>
          </p:cNvPicPr>
          <p:nvPr/>
        </p:nvPicPr>
        <p:blipFill rotWithShape="1">
          <a:blip r:embed="rId2">
            <a:extLst>
              <a:ext uri="{28A0092B-C50C-407E-A947-70E740481C1C}">
                <a14:useLocalDpi xmlns:a14="http://schemas.microsoft.com/office/drawing/2010/main" val="0"/>
              </a:ext>
            </a:extLst>
          </a:blip>
          <a:srcRect r="62788"/>
          <a:stretch/>
        </p:blipFill>
        <p:spPr>
          <a:xfrm>
            <a:off x="505267" y="-48409"/>
            <a:ext cx="1522549" cy="1669377"/>
          </a:xfrm>
          <a:prstGeom prst="rect">
            <a:avLst/>
          </a:prstGeom>
        </p:spPr>
      </p:pic>
    </p:spTree>
    <p:extLst>
      <p:ext uri="{BB962C8B-B14F-4D97-AF65-F5344CB8AC3E}">
        <p14:creationId xmlns:p14="http://schemas.microsoft.com/office/powerpoint/2010/main" val="344971780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A651B-4218-8661-63B3-D6ED8C9526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75FA62-B083-F317-64D9-6F80C103F327}"/>
              </a:ext>
            </a:extLst>
          </p:cNvPr>
          <p:cNvSpPr>
            <a:spLocks noGrp="1"/>
          </p:cNvSpPr>
          <p:nvPr>
            <p:ph type="title"/>
          </p:nvPr>
        </p:nvSpPr>
        <p:spPr>
          <a:xfrm>
            <a:off x="509451" y="168527"/>
            <a:ext cx="11682549" cy="1325563"/>
          </a:xfrm>
        </p:spPr>
        <p:txBody>
          <a:bodyPr>
            <a:noAutofit/>
          </a:bodyPr>
          <a:lstStyle/>
          <a:p>
            <a:r>
              <a:rPr lang="en-US" sz="3600" dirty="0">
                <a:latin typeface="Arial" panose="020B0604020202020204" pitchFamily="34" charset="0"/>
                <a:cs typeface="Arial" panose="020B0604020202020204" pitchFamily="34" charset="0"/>
              </a:rPr>
              <a:t>Impact on Behavior: Differences in Talking about the  Importance of Research vs. Racial Injustice in Medicine</a:t>
            </a:r>
          </a:p>
        </p:txBody>
      </p:sp>
      <p:sp>
        <p:nvSpPr>
          <p:cNvPr id="4" name="TextBox 3">
            <a:extLst>
              <a:ext uri="{FF2B5EF4-FFF2-40B4-BE49-F238E27FC236}">
                <a16:creationId xmlns:a16="http://schemas.microsoft.com/office/drawing/2014/main" id="{CB93A75A-9005-C8A7-CC82-95FBCA1A7C91}"/>
              </a:ext>
            </a:extLst>
          </p:cNvPr>
          <p:cNvSpPr txBox="1"/>
          <p:nvPr/>
        </p:nvSpPr>
        <p:spPr>
          <a:xfrm>
            <a:off x="7312101" y="6408936"/>
            <a:ext cx="616645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panose="020B0604020202020204" pitchFamily="34" charset="0"/>
                <a:ea typeface="Aptos" panose="020B0004020202020204" pitchFamily="34" charset="0"/>
                <a:cs typeface="+mn-cs"/>
              </a:rPr>
              <a:t>Significance of Difference: F(2,154)=3.29, p&lt;.04</a:t>
            </a:r>
            <a:endPar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5" name="Chart 4">
            <a:extLst>
              <a:ext uri="{FF2B5EF4-FFF2-40B4-BE49-F238E27FC236}">
                <a16:creationId xmlns:a16="http://schemas.microsoft.com/office/drawing/2014/main" id="{E46CDEE4-6E50-15A2-BBC6-6EAA92153D3C}"/>
              </a:ext>
            </a:extLst>
          </p:cNvPr>
          <p:cNvGraphicFramePr>
            <a:graphicFrameLocks noChangeAspect="1"/>
          </p:cNvGraphicFramePr>
          <p:nvPr>
            <p:extLst>
              <p:ext uri="{D42A27DB-BD31-4B8C-83A1-F6EECF244321}">
                <p14:modId xmlns:p14="http://schemas.microsoft.com/office/powerpoint/2010/main" val="2514745196"/>
              </p:ext>
            </p:extLst>
          </p:nvPr>
        </p:nvGraphicFramePr>
        <p:xfrm>
          <a:off x="1572208" y="1646850"/>
          <a:ext cx="9134669" cy="460932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338215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83DCDA-A632-75D1-13D3-E82FD8FCC40C}"/>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CADB8A13-F3F7-558B-CF98-92D19E904990}"/>
              </a:ext>
            </a:extLst>
          </p:cNvPr>
          <p:cNvSpPr/>
          <p:nvPr/>
        </p:nvSpPr>
        <p:spPr>
          <a:xfrm>
            <a:off x="11037651" y="473413"/>
            <a:ext cx="888460" cy="56917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2DFB1961-F6C6-07F9-C840-35E633BFD3C5}"/>
              </a:ext>
            </a:extLst>
          </p:cNvPr>
          <p:cNvSpPr txBox="1"/>
          <p:nvPr/>
        </p:nvSpPr>
        <p:spPr>
          <a:xfrm>
            <a:off x="1266541" y="319315"/>
            <a:ext cx="9786024"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Opportunities for Dissemination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of Co-Designed Strategies</a:t>
            </a:r>
          </a:p>
        </p:txBody>
      </p:sp>
      <p:pic>
        <p:nvPicPr>
          <p:cNvPr id="8" name="Picture 7">
            <a:extLst>
              <a:ext uri="{FF2B5EF4-FFF2-40B4-BE49-F238E27FC236}">
                <a16:creationId xmlns:a16="http://schemas.microsoft.com/office/drawing/2014/main" id="{DF6CB19A-F4F0-38E5-DA34-BD5A6F80B9A8}"/>
              </a:ext>
            </a:extLst>
          </p:cNvPr>
          <p:cNvPicPr>
            <a:picLocks noChangeAspect="1"/>
          </p:cNvPicPr>
          <p:nvPr/>
        </p:nvPicPr>
        <p:blipFill rotWithShape="1">
          <a:blip r:embed="rId2">
            <a:extLst>
              <a:ext uri="{28A0092B-C50C-407E-A947-70E740481C1C}">
                <a14:useLocalDpi xmlns:a14="http://schemas.microsoft.com/office/drawing/2010/main" val="0"/>
              </a:ext>
            </a:extLst>
          </a:blip>
          <a:srcRect r="62788"/>
          <a:stretch/>
        </p:blipFill>
        <p:spPr>
          <a:xfrm>
            <a:off x="505267" y="-48409"/>
            <a:ext cx="1522549" cy="1669377"/>
          </a:xfrm>
          <a:prstGeom prst="rect">
            <a:avLst/>
          </a:prstGeom>
        </p:spPr>
      </p:pic>
      <p:graphicFrame>
        <p:nvGraphicFramePr>
          <p:cNvPr id="9" name="Diagram 8">
            <a:extLst>
              <a:ext uri="{FF2B5EF4-FFF2-40B4-BE49-F238E27FC236}">
                <a16:creationId xmlns:a16="http://schemas.microsoft.com/office/drawing/2014/main" id="{FA85F795-65C5-AA8B-7438-D494C08B081F}"/>
              </a:ext>
            </a:extLst>
          </p:cNvPr>
          <p:cNvGraphicFramePr/>
          <p:nvPr/>
        </p:nvGraphicFramePr>
        <p:xfrm>
          <a:off x="1504874" y="1370503"/>
          <a:ext cx="944641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290339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E80C5BB-7593-FE29-3E34-B8029479E967}"/>
              </a:ext>
            </a:extLst>
          </p:cNvPr>
          <p:cNvGrpSpPr/>
          <p:nvPr/>
        </p:nvGrpSpPr>
        <p:grpSpPr>
          <a:xfrm>
            <a:off x="336255" y="588883"/>
            <a:ext cx="3867755" cy="5931614"/>
            <a:chOff x="368154" y="588883"/>
            <a:chExt cx="3299791" cy="5931614"/>
          </a:xfrm>
        </p:grpSpPr>
        <p:sp>
          <p:nvSpPr>
            <p:cNvPr id="11" name="TextBox 10">
              <a:extLst>
                <a:ext uri="{FF2B5EF4-FFF2-40B4-BE49-F238E27FC236}">
                  <a16:creationId xmlns:a16="http://schemas.microsoft.com/office/drawing/2014/main" id="{7BAED10A-BEEE-5467-DCDA-4966859204B6}"/>
                </a:ext>
              </a:extLst>
            </p:cNvPr>
            <p:cNvSpPr txBox="1"/>
            <p:nvPr/>
          </p:nvSpPr>
          <p:spPr>
            <a:xfrm>
              <a:off x="414537" y="1092344"/>
              <a:ext cx="1140278" cy="461665"/>
            </a:xfrm>
            <a:prstGeom prst="rect">
              <a:avLst/>
            </a:prstGeom>
            <a:noFill/>
          </p:spPr>
          <p:txBody>
            <a:bodyPr wrap="square">
              <a:spAutoFit/>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kumimoji="0" lang="ar-AE"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شكرًا لك</a:t>
              </a: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5" name="TextBox 14">
              <a:extLst>
                <a:ext uri="{FF2B5EF4-FFF2-40B4-BE49-F238E27FC236}">
                  <a16:creationId xmlns:a16="http://schemas.microsoft.com/office/drawing/2014/main" id="{43650765-DD1C-FCE0-B561-6A559A312CB2}"/>
                </a:ext>
              </a:extLst>
            </p:cNvPr>
            <p:cNvSpPr txBox="1"/>
            <p:nvPr/>
          </p:nvSpPr>
          <p:spPr>
            <a:xfrm>
              <a:off x="411307" y="1537875"/>
              <a:ext cx="2283278" cy="830997"/>
            </a:xfrm>
            <a:prstGeom prst="rect">
              <a:avLst/>
            </a:prstGeom>
            <a:noFill/>
          </p:spPr>
          <p:txBody>
            <a:bodyPr wrap="square">
              <a:spAutoFit/>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kumimoji="0" lang="ja-JP" altLang="en-US" sz="2400" b="1" i="0" u="none" strike="noStrike" kern="1200" cap="none" spc="0" normalizeH="0" baseline="0" noProof="0">
                  <a:ln>
                    <a:noFill/>
                  </a:ln>
                  <a:solidFill>
                    <a:prstClr val="black"/>
                  </a:solidFill>
                  <a:effectLst/>
                  <a:uLnTx/>
                  <a:uFillTx/>
                  <a:latin typeface="Arial" panose="020B0604020202020204" pitchFamily="34" charset="0"/>
                  <a:ea typeface="游ゴシック" panose="020B0400000000000000" pitchFamily="34" charset="-128"/>
                  <a:cs typeface="Arial" panose="020B0604020202020204" pitchFamily="34" charset="0"/>
                </a:rPr>
                <a:t>ありがとうござ</a:t>
              </a:r>
              <a:endParaRPr kumimoji="0" lang="en-US" altLang="ja-JP" sz="2400" b="1"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34" charset="-128"/>
                <a:cs typeface="Arial" panose="020B0604020202020204" pitchFamily="34" charset="0"/>
              </a:endParaRPr>
            </a:p>
            <a:p>
              <a:pPr marL="0" marR="0" lvl="0" indent="0" algn="l" defTabSz="609570" rtl="0" eaLnBrk="1" fontAlgn="auto" latinLnBrk="0" hangingPunct="1">
                <a:lnSpc>
                  <a:spcPct val="100000"/>
                </a:lnSpc>
                <a:spcBef>
                  <a:spcPts val="0"/>
                </a:spcBef>
                <a:spcAft>
                  <a:spcPts val="0"/>
                </a:spcAft>
                <a:buClrTx/>
                <a:buSzTx/>
                <a:buFontTx/>
                <a:buNone/>
                <a:tabLst/>
                <a:defRPr/>
              </a:pPr>
              <a:r>
                <a:rPr kumimoji="0" lang="ja-JP" altLang="en-US" sz="2400" b="1" i="0" u="none" strike="noStrike" kern="1200" cap="none" spc="0" normalizeH="0" baseline="0" noProof="0">
                  <a:ln>
                    <a:noFill/>
                  </a:ln>
                  <a:solidFill>
                    <a:prstClr val="black"/>
                  </a:solidFill>
                  <a:effectLst/>
                  <a:uLnTx/>
                  <a:uFillTx/>
                  <a:latin typeface="Arial" panose="020B0604020202020204" pitchFamily="34" charset="0"/>
                  <a:ea typeface="游ゴシック" panose="020B0400000000000000" pitchFamily="34" charset="-128"/>
                  <a:cs typeface="Arial" panose="020B0604020202020204" pitchFamily="34" charset="0"/>
                </a:rPr>
                <a:t>ました</a:t>
              </a:r>
              <a:endPar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 name="TextBox 16">
              <a:extLst>
                <a:ext uri="{FF2B5EF4-FFF2-40B4-BE49-F238E27FC236}">
                  <a16:creationId xmlns:a16="http://schemas.microsoft.com/office/drawing/2014/main" id="{612723F5-3621-14A9-59EF-959E9D95A156}"/>
                </a:ext>
              </a:extLst>
            </p:cNvPr>
            <p:cNvSpPr txBox="1"/>
            <p:nvPr/>
          </p:nvSpPr>
          <p:spPr>
            <a:xfrm>
              <a:off x="411306" y="3225986"/>
              <a:ext cx="2136913" cy="461665"/>
            </a:xfrm>
            <a:prstGeom prst="rect">
              <a:avLst/>
            </a:prstGeom>
            <a:noFill/>
          </p:spPr>
          <p:txBody>
            <a:bodyPr wrap="square">
              <a:spAutoFit/>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Obrigado</a:t>
              </a:r>
              <a:endParaRPr kumimoji="0" lang="en-US" sz="2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9" name="TextBox 18">
              <a:extLst>
                <a:ext uri="{FF2B5EF4-FFF2-40B4-BE49-F238E27FC236}">
                  <a16:creationId xmlns:a16="http://schemas.microsoft.com/office/drawing/2014/main" id="{1B7A5369-6B21-D825-7415-B8D3A23ABFE6}"/>
                </a:ext>
              </a:extLst>
            </p:cNvPr>
            <p:cNvSpPr txBox="1"/>
            <p:nvPr/>
          </p:nvSpPr>
          <p:spPr>
            <a:xfrm>
              <a:off x="414537" y="3672339"/>
              <a:ext cx="3253408" cy="461665"/>
            </a:xfrm>
            <a:prstGeom prst="rect">
              <a:avLst/>
            </a:prstGeom>
            <a:noFill/>
          </p:spPr>
          <p:txBody>
            <a:bodyPr wrap="square">
              <a:spAutoFit/>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Faleminderit</a:t>
              </a:r>
              <a:endParaRPr kumimoji="0" lang="en-US" sz="2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 name="TextBox 20">
              <a:extLst>
                <a:ext uri="{FF2B5EF4-FFF2-40B4-BE49-F238E27FC236}">
                  <a16:creationId xmlns:a16="http://schemas.microsoft.com/office/drawing/2014/main" id="{642A7E24-4CF5-DBB5-1E86-51032B4C5F37}"/>
                </a:ext>
              </a:extLst>
            </p:cNvPr>
            <p:cNvSpPr txBox="1"/>
            <p:nvPr/>
          </p:nvSpPr>
          <p:spPr>
            <a:xfrm>
              <a:off x="411224" y="4128033"/>
              <a:ext cx="1504121" cy="461665"/>
            </a:xfrm>
            <a:prstGeom prst="rect">
              <a:avLst/>
            </a:prstGeom>
            <a:noFill/>
          </p:spPr>
          <p:txBody>
            <a:bodyPr wrap="square">
              <a:spAutoFit/>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kumimoji="0" lang="as-IN" sz="2400" b="0" i="0" u="none" strike="noStrike" kern="1200" cap="none" spc="0" normalizeH="0" baseline="0" noProof="0">
                  <a:ln>
                    <a:noFill/>
                  </a:ln>
                  <a:solidFill>
                    <a:prstClr val="black"/>
                  </a:solidFill>
                  <a:effectLst/>
                  <a:uLnTx/>
                  <a:uFillTx/>
                  <a:latin typeface="Arial" panose="020B0604020202020204" pitchFamily="34" charset="0"/>
                  <a:ea typeface="+mn-ea"/>
                  <a:cs typeface="Vrinda" panose="020B0502040204020203" pitchFamily="34" charset="0"/>
                </a:rPr>
                <a:t>ধন্যবাদ </a:t>
              </a:r>
              <a:endParaRPr kumimoji="0" lang="en-US" sz="2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3" name="TextBox 22">
              <a:extLst>
                <a:ext uri="{FF2B5EF4-FFF2-40B4-BE49-F238E27FC236}">
                  <a16:creationId xmlns:a16="http://schemas.microsoft.com/office/drawing/2014/main" id="{0BE17DFE-1B5B-2ED8-1F06-8211E885E8CC}"/>
                </a:ext>
              </a:extLst>
            </p:cNvPr>
            <p:cNvSpPr txBox="1"/>
            <p:nvPr/>
          </p:nvSpPr>
          <p:spPr>
            <a:xfrm>
              <a:off x="368154" y="4586739"/>
              <a:ext cx="2690191" cy="461665"/>
            </a:xfrm>
            <a:prstGeom prst="rect">
              <a:avLst/>
            </a:prstGeom>
            <a:noFill/>
          </p:spPr>
          <p:txBody>
            <a:bodyPr wrap="square">
              <a:spAutoFit/>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kumimoji="0" lang="vi-VN" sz="2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Cảm ơn bạn</a:t>
              </a:r>
              <a:endParaRPr kumimoji="0" lang="en-US" sz="2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3" name="TextBox 32">
              <a:extLst>
                <a:ext uri="{FF2B5EF4-FFF2-40B4-BE49-F238E27FC236}">
                  <a16:creationId xmlns:a16="http://schemas.microsoft.com/office/drawing/2014/main" id="{83CF52C1-F0AD-D432-2DE5-67148760EBFC}"/>
                </a:ext>
              </a:extLst>
            </p:cNvPr>
            <p:cNvSpPr txBox="1"/>
            <p:nvPr/>
          </p:nvSpPr>
          <p:spPr>
            <a:xfrm>
              <a:off x="415989" y="5128795"/>
              <a:ext cx="1191198" cy="461665"/>
            </a:xfrm>
            <a:prstGeom prst="rect">
              <a:avLst/>
            </a:prstGeom>
            <a:noFill/>
          </p:spPr>
          <p:txBody>
            <a:bodyPr wrap="square">
              <a:spAutoFit/>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kumimoji="0" lang="ja-JP" altLang="en-US" sz="2400" b="0" i="0" u="none" strike="noStrike" kern="1200" cap="none" spc="0" normalizeH="0" baseline="0" noProof="0">
                  <a:ln>
                    <a:noFill/>
                  </a:ln>
                  <a:solidFill>
                    <a:prstClr val="black"/>
                  </a:solidFill>
                  <a:effectLst/>
                  <a:uLnTx/>
                  <a:uFillTx/>
                  <a:latin typeface="Arial" panose="020B0604020202020204" pitchFamily="34" charset="0"/>
                  <a:ea typeface="游ゴシック" panose="020B0400000000000000" pitchFamily="34" charset="-128"/>
                  <a:cs typeface="Arial" panose="020B0604020202020204" pitchFamily="34" charset="0"/>
                </a:rPr>
                <a:t>多謝</a:t>
              </a:r>
              <a:endParaRPr kumimoji="0" lang="en-US" sz="2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7" name="TextBox 36">
              <a:extLst>
                <a:ext uri="{FF2B5EF4-FFF2-40B4-BE49-F238E27FC236}">
                  <a16:creationId xmlns:a16="http://schemas.microsoft.com/office/drawing/2014/main" id="{51051738-EB25-62E2-D5DD-F0DEEA591B50}"/>
                </a:ext>
              </a:extLst>
            </p:cNvPr>
            <p:cNvSpPr txBox="1"/>
            <p:nvPr/>
          </p:nvSpPr>
          <p:spPr>
            <a:xfrm>
              <a:off x="411224" y="5591670"/>
              <a:ext cx="1947163" cy="461665"/>
            </a:xfrm>
            <a:prstGeom prst="rect">
              <a:avLst/>
            </a:prstGeom>
            <a:noFill/>
          </p:spPr>
          <p:txBody>
            <a:bodyPr wrap="square">
              <a:spAutoFit/>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Salamat</a:t>
              </a:r>
            </a:p>
          </p:txBody>
        </p:sp>
        <p:sp>
          <p:nvSpPr>
            <p:cNvPr id="39" name="TextBox 38">
              <a:extLst>
                <a:ext uri="{FF2B5EF4-FFF2-40B4-BE49-F238E27FC236}">
                  <a16:creationId xmlns:a16="http://schemas.microsoft.com/office/drawing/2014/main" id="{D9E6283A-275E-B399-DBC1-5CC66FE44B92}"/>
                </a:ext>
              </a:extLst>
            </p:cNvPr>
            <p:cNvSpPr txBox="1"/>
            <p:nvPr/>
          </p:nvSpPr>
          <p:spPr>
            <a:xfrm>
              <a:off x="411307" y="2328108"/>
              <a:ext cx="2136913" cy="461665"/>
            </a:xfrm>
            <a:prstGeom prst="rect">
              <a:avLst/>
            </a:prstGeom>
            <a:noFill/>
          </p:spPr>
          <p:txBody>
            <a:bodyPr wrap="square">
              <a:spAutoFit/>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 dupe</a:t>
              </a:r>
            </a:p>
          </p:txBody>
        </p:sp>
        <p:sp>
          <p:nvSpPr>
            <p:cNvPr id="41" name="TextBox 40">
              <a:extLst>
                <a:ext uri="{FF2B5EF4-FFF2-40B4-BE49-F238E27FC236}">
                  <a16:creationId xmlns:a16="http://schemas.microsoft.com/office/drawing/2014/main" id="{442B22F0-3685-D4D6-CB5C-021EAE90DB2D}"/>
                </a:ext>
              </a:extLst>
            </p:cNvPr>
            <p:cNvSpPr txBox="1"/>
            <p:nvPr/>
          </p:nvSpPr>
          <p:spPr>
            <a:xfrm>
              <a:off x="411307" y="2769390"/>
              <a:ext cx="1578428" cy="461665"/>
            </a:xfrm>
            <a:prstGeom prst="rect">
              <a:avLst/>
            </a:prstGeom>
            <a:noFill/>
          </p:spPr>
          <p:txBody>
            <a:bodyPr wrap="square">
              <a:spAutoFit/>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Da </a:t>
              </a:r>
              <a:r>
                <a:rPr kumimoji="0" lang="en-US" sz="2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ase</a:t>
              </a:r>
              <a:endParaRPr kumimoji="0" lang="en-US" sz="2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2" name="TextBox 41">
              <a:extLst>
                <a:ext uri="{FF2B5EF4-FFF2-40B4-BE49-F238E27FC236}">
                  <a16:creationId xmlns:a16="http://schemas.microsoft.com/office/drawing/2014/main" id="{977DC844-D2DE-B0AD-C22E-9ECE2F55001E}"/>
                </a:ext>
              </a:extLst>
            </p:cNvPr>
            <p:cNvSpPr txBox="1"/>
            <p:nvPr/>
          </p:nvSpPr>
          <p:spPr>
            <a:xfrm>
              <a:off x="409829" y="6058832"/>
              <a:ext cx="1165795" cy="461665"/>
            </a:xfrm>
            <a:prstGeom prst="rect">
              <a:avLst/>
            </a:prstGeom>
            <a:noFill/>
          </p:spPr>
          <p:txBody>
            <a:bodyPr wrap="square">
              <a:spAutoFit/>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Daalụ</a:t>
              </a:r>
              <a:endParaRPr kumimoji="0" lang="en-US" sz="2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3" name="TextBox 42">
              <a:extLst>
                <a:ext uri="{FF2B5EF4-FFF2-40B4-BE49-F238E27FC236}">
                  <a16:creationId xmlns:a16="http://schemas.microsoft.com/office/drawing/2014/main" id="{DC92F98F-1476-90F6-4710-73A285BAD03B}"/>
                </a:ext>
              </a:extLst>
            </p:cNvPr>
            <p:cNvSpPr txBox="1"/>
            <p:nvPr/>
          </p:nvSpPr>
          <p:spPr>
            <a:xfrm>
              <a:off x="414537" y="588883"/>
              <a:ext cx="1828800" cy="461665"/>
            </a:xfrm>
            <a:prstGeom prst="rect">
              <a:avLst/>
            </a:prstGeom>
            <a:noFill/>
          </p:spPr>
          <p:txBody>
            <a:bodyPr wrap="square">
              <a:spAutoFit/>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kumimoji="0" lang="ko-KR" altLang="en-US" sz="2400" b="0" i="0" u="none" strike="noStrike" kern="1200" cap="none" spc="0" normalizeH="0" baseline="0" noProof="0" dirty="0">
                  <a:ln>
                    <a:noFill/>
                  </a:ln>
                  <a:solidFill>
                    <a:prstClr val="black"/>
                  </a:solidFill>
                  <a:effectLst/>
                  <a:uLnTx/>
                  <a:uFillTx/>
                  <a:latin typeface="Arial" panose="020B0604020202020204" pitchFamily="34" charset="0"/>
                  <a:ea typeface="맑은 고딕" panose="020B0503020000020004" pitchFamily="34" charset="-127"/>
                  <a:cs typeface="Arial" panose="020B0604020202020204" pitchFamily="34" charset="0"/>
                </a:rPr>
                <a:t>감사합니다</a:t>
              </a: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nvGrpSpPr>
          <p:cNvPr id="6" name="Group 5">
            <a:extLst>
              <a:ext uri="{FF2B5EF4-FFF2-40B4-BE49-F238E27FC236}">
                <a16:creationId xmlns:a16="http://schemas.microsoft.com/office/drawing/2014/main" id="{9587C1D8-B519-6129-C741-5485C7F7A117}"/>
              </a:ext>
            </a:extLst>
          </p:cNvPr>
          <p:cNvGrpSpPr/>
          <p:nvPr/>
        </p:nvGrpSpPr>
        <p:grpSpPr>
          <a:xfrm>
            <a:off x="10599771" y="356884"/>
            <a:ext cx="2079092" cy="6220416"/>
            <a:chOff x="10394431" y="331532"/>
            <a:chExt cx="2079092" cy="6220416"/>
          </a:xfrm>
        </p:grpSpPr>
        <p:sp>
          <p:nvSpPr>
            <p:cNvPr id="44" name="TextBox 43">
              <a:extLst>
                <a:ext uri="{FF2B5EF4-FFF2-40B4-BE49-F238E27FC236}">
                  <a16:creationId xmlns:a16="http://schemas.microsoft.com/office/drawing/2014/main" id="{41116FE8-9707-C003-B34A-F77971CDC848}"/>
                </a:ext>
              </a:extLst>
            </p:cNvPr>
            <p:cNvSpPr txBox="1"/>
            <p:nvPr/>
          </p:nvSpPr>
          <p:spPr>
            <a:xfrm>
              <a:off x="10494568" y="2890838"/>
              <a:ext cx="914400" cy="461665"/>
            </a:xfrm>
            <a:prstGeom prst="rect">
              <a:avLst/>
            </a:prstGeom>
            <a:noFill/>
          </p:spPr>
          <p:txBody>
            <a:bodyPr wrap="square">
              <a:spAutoFit/>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kumimoji="0" lang="he-IL" sz="2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תודה</a:t>
              </a:r>
              <a:endParaRPr kumimoji="0" lang="en-US" sz="2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5" name="TextBox 44">
              <a:extLst>
                <a:ext uri="{FF2B5EF4-FFF2-40B4-BE49-F238E27FC236}">
                  <a16:creationId xmlns:a16="http://schemas.microsoft.com/office/drawing/2014/main" id="{D8990362-0064-4ADF-4CDE-99BC1834C736}"/>
                </a:ext>
              </a:extLst>
            </p:cNvPr>
            <p:cNvSpPr txBox="1"/>
            <p:nvPr/>
          </p:nvSpPr>
          <p:spPr>
            <a:xfrm>
              <a:off x="10469132" y="2451140"/>
              <a:ext cx="1143000" cy="461665"/>
            </a:xfrm>
            <a:prstGeom prst="rect">
              <a:avLst/>
            </a:prstGeom>
            <a:noFill/>
          </p:spPr>
          <p:txBody>
            <a:bodyPr wrap="square">
              <a:spAutoFit/>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kumimoji="0" lang="ja-JP" altLang="en-US" sz="2400" b="0" i="0" u="none" strike="noStrike" kern="1200" cap="none" spc="0" normalizeH="0" baseline="0" noProof="0">
                  <a:ln>
                    <a:noFill/>
                  </a:ln>
                  <a:solidFill>
                    <a:prstClr val="black"/>
                  </a:solidFill>
                  <a:effectLst/>
                  <a:uLnTx/>
                  <a:uFillTx/>
                  <a:latin typeface="Arial" panose="020B0604020202020204" pitchFamily="34" charset="0"/>
                  <a:ea typeface="游ゴシック" panose="020B0400000000000000" pitchFamily="34" charset="-128"/>
                  <a:cs typeface="Arial" panose="020B0604020202020204" pitchFamily="34" charset="0"/>
                </a:rPr>
                <a:t>谢谢</a:t>
              </a:r>
              <a:endParaRPr kumimoji="0" lang="en-US" sz="2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6" name="TextBox 45">
              <a:extLst>
                <a:ext uri="{FF2B5EF4-FFF2-40B4-BE49-F238E27FC236}">
                  <a16:creationId xmlns:a16="http://schemas.microsoft.com/office/drawing/2014/main" id="{CD61A196-5529-DE8F-BC33-1547DF65320E}"/>
                </a:ext>
              </a:extLst>
            </p:cNvPr>
            <p:cNvSpPr txBox="1"/>
            <p:nvPr/>
          </p:nvSpPr>
          <p:spPr>
            <a:xfrm>
              <a:off x="10492323" y="1899284"/>
              <a:ext cx="1295400" cy="461665"/>
            </a:xfrm>
            <a:prstGeom prst="rect">
              <a:avLst/>
            </a:prstGeom>
            <a:noFill/>
          </p:spPr>
          <p:txBody>
            <a:bodyPr wrap="square">
              <a:spAutoFit/>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kumimoji="0" lang="en-US" altLang="ja-JP" sz="2400" b="0" i="0" u="none" strike="noStrike" kern="1200" cap="none" spc="0" normalizeH="0" baseline="0" noProof="0" err="1">
                  <a:ln>
                    <a:noFill/>
                  </a:ln>
                  <a:solidFill>
                    <a:prstClr val="black"/>
                  </a:solidFill>
                  <a:effectLst/>
                  <a:uLnTx/>
                  <a:uFillTx/>
                  <a:latin typeface="Arial" panose="020B0604020202020204" pitchFamily="34" charset="0"/>
                  <a:ea typeface="游ゴシック" panose="020B0400000000000000" pitchFamily="34" charset="-128"/>
                  <a:cs typeface="Arial" panose="020B0604020202020204" pitchFamily="34" charset="0"/>
                </a:rPr>
                <a:t>Danke</a:t>
              </a:r>
              <a:endParaRPr kumimoji="0" lang="en-US" sz="2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7" name="TextBox 46">
              <a:extLst>
                <a:ext uri="{FF2B5EF4-FFF2-40B4-BE49-F238E27FC236}">
                  <a16:creationId xmlns:a16="http://schemas.microsoft.com/office/drawing/2014/main" id="{9E643A51-F3A0-612F-BEFC-4315E9F82FCD}"/>
                </a:ext>
              </a:extLst>
            </p:cNvPr>
            <p:cNvSpPr txBox="1"/>
            <p:nvPr/>
          </p:nvSpPr>
          <p:spPr>
            <a:xfrm>
              <a:off x="10412810" y="3464093"/>
              <a:ext cx="1832113" cy="461665"/>
            </a:xfrm>
            <a:prstGeom prst="rect">
              <a:avLst/>
            </a:prstGeom>
            <a:noFill/>
          </p:spPr>
          <p:txBody>
            <a:bodyPr wrap="square">
              <a:spAutoFit/>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Dziękuję</a:t>
              </a:r>
              <a:endParaRPr kumimoji="0" lang="en-US" sz="2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8" name="TextBox 47">
              <a:extLst>
                <a:ext uri="{FF2B5EF4-FFF2-40B4-BE49-F238E27FC236}">
                  <a16:creationId xmlns:a16="http://schemas.microsoft.com/office/drawing/2014/main" id="{FC4F4842-BFCD-B589-49F6-848C109ED32B}"/>
                </a:ext>
              </a:extLst>
            </p:cNvPr>
            <p:cNvSpPr txBox="1"/>
            <p:nvPr/>
          </p:nvSpPr>
          <p:spPr>
            <a:xfrm>
              <a:off x="10469132" y="1370349"/>
              <a:ext cx="1242391" cy="461665"/>
            </a:xfrm>
            <a:prstGeom prst="rect">
              <a:avLst/>
            </a:prstGeom>
            <a:noFill/>
          </p:spPr>
          <p:txBody>
            <a:bodyPr wrap="square">
              <a:spAutoFit/>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Merci</a:t>
              </a:r>
            </a:p>
          </p:txBody>
        </p:sp>
        <p:sp>
          <p:nvSpPr>
            <p:cNvPr id="49" name="TextBox 48">
              <a:extLst>
                <a:ext uri="{FF2B5EF4-FFF2-40B4-BE49-F238E27FC236}">
                  <a16:creationId xmlns:a16="http://schemas.microsoft.com/office/drawing/2014/main" id="{A921E903-0FFB-82FC-9F87-A386D46254CC}"/>
                </a:ext>
              </a:extLst>
            </p:cNvPr>
            <p:cNvSpPr txBox="1"/>
            <p:nvPr/>
          </p:nvSpPr>
          <p:spPr>
            <a:xfrm>
              <a:off x="10412810" y="4005091"/>
              <a:ext cx="2060713" cy="461665"/>
            </a:xfrm>
            <a:prstGeom prst="rect">
              <a:avLst/>
            </a:prstGeom>
            <a:noFill/>
          </p:spPr>
          <p:txBody>
            <a:bodyPr wrap="square">
              <a:spAutoFit/>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Mèsi</a:t>
              </a:r>
              <a:r>
                <a:rPr kumimoji="0" lang="en-US" sz="2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an</a:t>
              </a:r>
            </a:p>
          </p:txBody>
        </p:sp>
        <p:sp>
          <p:nvSpPr>
            <p:cNvPr id="50" name="TextBox 49">
              <a:extLst>
                <a:ext uri="{FF2B5EF4-FFF2-40B4-BE49-F238E27FC236}">
                  <a16:creationId xmlns:a16="http://schemas.microsoft.com/office/drawing/2014/main" id="{40363538-3FAC-D57B-AC78-F6E2B69CFBDC}"/>
                </a:ext>
              </a:extLst>
            </p:cNvPr>
            <p:cNvSpPr txBox="1"/>
            <p:nvPr/>
          </p:nvSpPr>
          <p:spPr>
            <a:xfrm>
              <a:off x="10447438" y="5485149"/>
              <a:ext cx="1568885" cy="461665"/>
            </a:xfrm>
            <a:prstGeom prst="rect">
              <a:avLst/>
            </a:prstGeom>
            <a:noFill/>
          </p:spPr>
          <p:txBody>
            <a:bodyPr wrap="square">
              <a:spAutoFit/>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kumimoji="0" lang="az-Cyrl-AZ" sz="2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дякую</a:t>
              </a:r>
              <a:endParaRPr kumimoji="0" lang="en-US" sz="2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1" name="TextBox 50">
              <a:extLst>
                <a:ext uri="{FF2B5EF4-FFF2-40B4-BE49-F238E27FC236}">
                  <a16:creationId xmlns:a16="http://schemas.microsoft.com/office/drawing/2014/main" id="{F0202482-D4DD-DE95-796C-E9AA51F0246F}"/>
                </a:ext>
              </a:extLst>
            </p:cNvPr>
            <p:cNvSpPr txBox="1"/>
            <p:nvPr/>
          </p:nvSpPr>
          <p:spPr>
            <a:xfrm>
              <a:off x="10404566" y="6090283"/>
              <a:ext cx="1654628" cy="461665"/>
            </a:xfrm>
            <a:prstGeom prst="rect">
              <a:avLst/>
            </a:prstGeom>
            <a:noFill/>
          </p:spPr>
          <p:txBody>
            <a:bodyPr wrap="square">
              <a:spAutoFit/>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kumimoji="0" lang="hi-IN" sz="2400" b="0" i="0" u="none" strike="noStrike" kern="1200" cap="none" spc="0" normalizeH="0" baseline="0" noProof="0">
                  <a:ln>
                    <a:noFill/>
                  </a:ln>
                  <a:solidFill>
                    <a:srgbClr val="1D2228"/>
                  </a:solidFill>
                  <a:effectLst/>
                  <a:uLnTx/>
                  <a:uFillTx/>
                  <a:latin typeface="Arial" panose="020B0604020202020204" pitchFamily="34" charset="0"/>
                  <a:ea typeface="+mn-ea"/>
                  <a:cs typeface="Mangal" panose="02040503050203030202" pitchFamily="18" charset="0"/>
                </a:rPr>
                <a:t>धन्यवाद</a:t>
              </a:r>
              <a:endParaRPr kumimoji="0" lang="en-US" sz="2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2" name="TextBox 51">
              <a:extLst>
                <a:ext uri="{FF2B5EF4-FFF2-40B4-BE49-F238E27FC236}">
                  <a16:creationId xmlns:a16="http://schemas.microsoft.com/office/drawing/2014/main" id="{AFB5A784-3746-7BA7-CA23-06A47BCE70D8}"/>
                </a:ext>
              </a:extLst>
            </p:cNvPr>
            <p:cNvSpPr txBox="1"/>
            <p:nvPr/>
          </p:nvSpPr>
          <p:spPr>
            <a:xfrm>
              <a:off x="10401173" y="331532"/>
              <a:ext cx="1295400" cy="461665"/>
            </a:xfrm>
            <a:prstGeom prst="rect">
              <a:avLst/>
            </a:prstGeom>
            <a:noFill/>
          </p:spPr>
          <p:txBody>
            <a:bodyPr wrap="square">
              <a:spAutoFit/>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kumimoji="0" lang="en-US" altLang="ja-JP" sz="24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34" charset="-128"/>
                  <a:cs typeface="Arial" panose="020B0604020202020204" pitchFamily="34" charset="0"/>
                </a:rPr>
                <a:t>Gracias</a:t>
              </a: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3" name="TextBox 52">
              <a:extLst>
                <a:ext uri="{FF2B5EF4-FFF2-40B4-BE49-F238E27FC236}">
                  <a16:creationId xmlns:a16="http://schemas.microsoft.com/office/drawing/2014/main" id="{73FB614E-A998-753E-4A68-D291D916E507}"/>
                </a:ext>
              </a:extLst>
            </p:cNvPr>
            <p:cNvSpPr txBox="1"/>
            <p:nvPr/>
          </p:nvSpPr>
          <p:spPr>
            <a:xfrm>
              <a:off x="10416123" y="832484"/>
              <a:ext cx="1295400" cy="461665"/>
            </a:xfrm>
            <a:prstGeom prst="rect">
              <a:avLst/>
            </a:prstGeom>
            <a:noFill/>
          </p:spPr>
          <p:txBody>
            <a:bodyPr wrap="square">
              <a:spAutoFit/>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kumimoji="0" lang="en-US" altLang="ja-JP" sz="2400" b="0" i="0" u="none" strike="noStrike" kern="1200" cap="none" spc="0" normalizeH="0" baseline="0" noProof="0" err="1">
                  <a:ln>
                    <a:noFill/>
                  </a:ln>
                  <a:solidFill>
                    <a:prstClr val="black"/>
                  </a:solidFill>
                  <a:effectLst/>
                  <a:uLnTx/>
                  <a:uFillTx/>
                  <a:latin typeface="Arial" panose="020B0604020202020204" pitchFamily="34" charset="0"/>
                  <a:ea typeface="游ゴシック" panose="020B0400000000000000" pitchFamily="34" charset="-128"/>
                  <a:cs typeface="Arial" panose="020B0604020202020204" pitchFamily="34" charset="0"/>
                </a:rPr>
                <a:t>Grazie</a:t>
              </a:r>
              <a:endParaRPr kumimoji="0" lang="en-US" sz="2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4" name="TextBox 53">
              <a:extLst>
                <a:ext uri="{FF2B5EF4-FFF2-40B4-BE49-F238E27FC236}">
                  <a16:creationId xmlns:a16="http://schemas.microsoft.com/office/drawing/2014/main" id="{4394E935-CF0D-FF0E-C763-1D45327A0D91}"/>
                </a:ext>
              </a:extLst>
            </p:cNvPr>
            <p:cNvSpPr txBox="1"/>
            <p:nvPr/>
          </p:nvSpPr>
          <p:spPr>
            <a:xfrm>
              <a:off x="10441021" y="4457735"/>
              <a:ext cx="1618173" cy="461665"/>
            </a:xfrm>
            <a:prstGeom prst="rect">
              <a:avLst/>
            </a:prstGeom>
            <a:noFill/>
          </p:spPr>
          <p:txBody>
            <a:bodyPr wrap="square">
              <a:spAutoFit/>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kumimoji="0" lang="el-GR" sz="2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ευχαριστώ</a:t>
              </a:r>
              <a:endParaRPr kumimoji="0" lang="en-US" sz="2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5" name="TextBox 54">
              <a:extLst>
                <a:ext uri="{FF2B5EF4-FFF2-40B4-BE49-F238E27FC236}">
                  <a16:creationId xmlns:a16="http://schemas.microsoft.com/office/drawing/2014/main" id="{8872B993-A808-A343-11B1-7F36F60AB4A3}"/>
                </a:ext>
              </a:extLst>
            </p:cNvPr>
            <p:cNvSpPr txBox="1"/>
            <p:nvPr/>
          </p:nvSpPr>
          <p:spPr>
            <a:xfrm>
              <a:off x="10394431" y="4989366"/>
              <a:ext cx="1568886" cy="461665"/>
            </a:xfrm>
            <a:prstGeom prst="rect">
              <a:avLst/>
            </a:prstGeom>
            <a:noFill/>
          </p:spPr>
          <p:txBody>
            <a:bodyPr wrap="square">
              <a:spAutoFit/>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kumimoji="0" lang="az-Cyrl-AZ" sz="2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спасибо</a:t>
              </a:r>
              <a:endParaRPr kumimoji="0" lang="en-US" sz="2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nvGrpSpPr>
          <p:cNvPr id="5" name="Group 4">
            <a:extLst>
              <a:ext uri="{FF2B5EF4-FFF2-40B4-BE49-F238E27FC236}">
                <a16:creationId xmlns:a16="http://schemas.microsoft.com/office/drawing/2014/main" id="{A39D6C26-D30F-750A-0F86-BC2103CAE889}"/>
              </a:ext>
            </a:extLst>
          </p:cNvPr>
          <p:cNvGrpSpPr/>
          <p:nvPr/>
        </p:nvGrpSpPr>
        <p:grpSpPr>
          <a:xfrm>
            <a:off x="2694485" y="256313"/>
            <a:ext cx="7797728" cy="6401009"/>
            <a:chOff x="2694485" y="256313"/>
            <a:chExt cx="7797728" cy="6401009"/>
          </a:xfrm>
        </p:grpSpPr>
        <p:pic>
          <p:nvPicPr>
            <p:cNvPr id="3" name="Picture 2" descr="A picture containing text, tree, outdoor, sign&#10;&#10;Description automatically generated">
              <a:extLst>
                <a:ext uri="{FF2B5EF4-FFF2-40B4-BE49-F238E27FC236}">
                  <a16:creationId xmlns:a16="http://schemas.microsoft.com/office/drawing/2014/main" id="{88E1680E-342E-BA21-586D-7BF8D8231D66}"/>
                </a:ext>
              </a:extLst>
            </p:cNvPr>
            <p:cNvPicPr>
              <a:picLocks noChangeAspect="1"/>
            </p:cNvPicPr>
            <p:nvPr/>
          </p:nvPicPr>
          <p:blipFill rotWithShape="1">
            <a:blip r:embed="rId3"/>
            <a:srcRect l="17836" r="13640"/>
            <a:stretch/>
          </p:blipFill>
          <p:spPr>
            <a:xfrm>
              <a:off x="2694485" y="256313"/>
              <a:ext cx="7797728" cy="6401009"/>
            </a:xfrm>
            <a:prstGeom prst="rect">
              <a:avLst/>
            </a:prstGeom>
          </p:spPr>
        </p:pic>
        <p:pic>
          <p:nvPicPr>
            <p:cNvPr id="4" name="Picture 3">
              <a:extLst>
                <a:ext uri="{FF2B5EF4-FFF2-40B4-BE49-F238E27FC236}">
                  <a16:creationId xmlns:a16="http://schemas.microsoft.com/office/drawing/2014/main" id="{4C41D582-DC05-9EA8-BF52-38E41A637ACB}"/>
                </a:ext>
              </a:extLst>
            </p:cNvPr>
            <p:cNvPicPr>
              <a:picLocks noChangeAspect="1"/>
            </p:cNvPicPr>
            <p:nvPr/>
          </p:nvPicPr>
          <p:blipFill rotWithShape="1">
            <a:blip r:embed="rId4"/>
            <a:srcRect l="10470" t="79646" r="26558" b="12633"/>
            <a:stretch/>
          </p:blipFill>
          <p:spPr>
            <a:xfrm>
              <a:off x="3774697" y="5352492"/>
              <a:ext cx="4941795" cy="497541"/>
            </a:xfrm>
            <a:prstGeom prst="rect">
              <a:avLst/>
            </a:prstGeom>
          </p:spPr>
        </p:pic>
      </p:grpSp>
    </p:spTree>
    <p:extLst>
      <p:ext uri="{BB962C8B-B14F-4D97-AF65-F5344CB8AC3E}">
        <p14:creationId xmlns:p14="http://schemas.microsoft.com/office/powerpoint/2010/main" val="877879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hadow of a person&#10;&#10;Description automatically generated with low confidence">
            <a:extLst>
              <a:ext uri="{FF2B5EF4-FFF2-40B4-BE49-F238E27FC236}">
                <a16:creationId xmlns:a16="http://schemas.microsoft.com/office/drawing/2014/main" id="{F7C726D9-9C21-AC44-A16F-4B524A40B24B}"/>
              </a:ext>
            </a:extLst>
          </p:cNvPr>
          <p:cNvPicPr>
            <a:picLocks noChangeAspect="1"/>
          </p:cNvPicPr>
          <p:nvPr/>
        </p:nvPicPr>
        <p:blipFill>
          <a:blip r:embed="rId3"/>
          <a:stretch>
            <a:fillRect/>
          </a:stretch>
        </p:blipFill>
        <p:spPr>
          <a:xfrm>
            <a:off x="149546" y="-348343"/>
            <a:ext cx="11892909" cy="4378923"/>
          </a:xfrm>
          <a:prstGeom prst="rect">
            <a:avLst/>
          </a:prstGeom>
        </p:spPr>
      </p:pic>
      <p:sp>
        <p:nvSpPr>
          <p:cNvPr id="4" name="TextBox 3">
            <a:extLst>
              <a:ext uri="{FF2B5EF4-FFF2-40B4-BE49-F238E27FC236}">
                <a16:creationId xmlns:a16="http://schemas.microsoft.com/office/drawing/2014/main" id="{DA6E8D1F-F0EB-0C49-A603-80E9C020A18F}"/>
              </a:ext>
            </a:extLst>
          </p:cNvPr>
          <p:cNvSpPr txBox="1"/>
          <p:nvPr/>
        </p:nvSpPr>
        <p:spPr>
          <a:xfrm>
            <a:off x="696686" y="3697669"/>
            <a:ext cx="10798628" cy="1938992"/>
          </a:xfrm>
          <a:prstGeom prst="rect">
            <a:avLst/>
          </a:prstGeom>
          <a:solidFill>
            <a:schemeClr val="bg2">
              <a:lumMod val="90000"/>
            </a:schemeClr>
          </a:solidFill>
        </p:spPr>
        <p:txBody>
          <a:bodyPr wrap="squar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4000" b="1" i="1"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Arial"/>
              </a:rPr>
              <a:t>Aim 1</a:t>
            </a:r>
            <a:r>
              <a:rPr kumimoji="0" lang="en-US" sz="4000" b="0" i="1"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Arial"/>
              </a:rPr>
              <a:t>: </a:t>
            </a:r>
            <a:r>
              <a:rPr kumimoji="0" lang="en-US" sz="4000" b="0" i="1" u="none" strike="noStrike" kern="120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sym typeface="Calibri"/>
              </a:rPr>
              <a:t>Disrupt community norms about Clinical Trials by formulating &amp; sharing a new discussion about cancer research &amp; care</a:t>
            </a:r>
            <a:endParaRPr kumimoji="0" lang="en-US" sz="4000" b="0" i="1"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328072267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CE61E3-DDF4-5D0A-4942-8566DE688191}"/>
              </a:ext>
            </a:extLst>
          </p:cNvPr>
          <p:cNvSpPr>
            <a:spLocks noGrp="1"/>
          </p:cNvSpPr>
          <p:nvPr>
            <p:ph type="title"/>
          </p:nvPr>
        </p:nvSpPr>
        <p:spPr>
          <a:xfrm>
            <a:off x="793662" y="386930"/>
            <a:ext cx="10066122" cy="1298448"/>
          </a:xfrm>
        </p:spPr>
        <p:txBody>
          <a:bodyPr anchor="b">
            <a:normAutofit/>
          </a:bodyPr>
          <a:lstStyle/>
          <a:p>
            <a:r>
              <a:rPr lang="en-US" b="1" dirty="0">
                <a:latin typeface="Arial" panose="020B0604020202020204" pitchFamily="34" charset="0"/>
                <a:cs typeface="Arial" panose="020B0604020202020204" pitchFamily="34" charset="0"/>
              </a:rPr>
              <a:t>Why do we need to DISRUPT the Cancer Clinical Trials System?</a:t>
            </a:r>
            <a:endParaRPr lang="en-US"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2C4855-CEFA-FAC9-8DAA-63F68B2DA61F}"/>
              </a:ext>
            </a:extLst>
          </p:cNvPr>
          <p:cNvSpPr>
            <a:spLocks noGrp="1"/>
          </p:cNvSpPr>
          <p:nvPr>
            <p:ph idx="1"/>
          </p:nvPr>
        </p:nvSpPr>
        <p:spPr>
          <a:xfrm>
            <a:off x="350668" y="2578970"/>
            <a:ext cx="5326602" cy="3850866"/>
          </a:xfrm>
        </p:spPr>
        <p:txBody>
          <a:bodyPr anchor="ctr">
            <a:normAutofit/>
          </a:bodyPr>
          <a:lstStyle/>
          <a:p>
            <a:pPr marL="342900" indent="-342900"/>
            <a:r>
              <a:rPr lang="en-US" sz="1600" dirty="0">
                <a:latin typeface="Arial" panose="020B0604020202020204" pitchFamily="34" charset="0"/>
                <a:cs typeface="Arial" panose="020B0604020202020204" pitchFamily="34" charset="0"/>
              </a:rPr>
              <a:t>Low rates of accrual to cancer clinical trials</a:t>
            </a:r>
          </a:p>
          <a:p>
            <a:pPr marL="800100" lvl="1" indent="-342900"/>
            <a:r>
              <a:rPr lang="en-US" sz="1600" dirty="0">
                <a:latin typeface="Arial" panose="020B0604020202020204" pitchFamily="34" charset="0"/>
                <a:cs typeface="Arial" panose="020B0604020202020204" pitchFamily="34" charset="0"/>
              </a:rPr>
              <a:t>6%-7% accrual at community hospitals </a:t>
            </a:r>
          </a:p>
          <a:p>
            <a:pPr marL="800100" lvl="1" indent="-342900"/>
            <a:r>
              <a:rPr lang="en-US" sz="1600" dirty="0">
                <a:latin typeface="Arial" panose="020B0604020202020204" pitchFamily="34" charset="0"/>
                <a:cs typeface="Arial" panose="020B0604020202020204" pitchFamily="34" charset="0"/>
              </a:rPr>
              <a:t>14%-16% accrual at academic hospitals</a:t>
            </a:r>
          </a:p>
          <a:p>
            <a:pPr marL="342900" indent="-342900"/>
            <a:r>
              <a:rPr lang="en-US" sz="1600" dirty="0" err="1">
                <a:latin typeface="Arial" panose="020B0604020202020204" pitchFamily="34" charset="0"/>
                <a:cs typeface="Arial" panose="020B0604020202020204" pitchFamily="34" charset="0"/>
              </a:rPr>
              <a:t>Black,indigeneous</a:t>
            </a:r>
            <a:r>
              <a:rPr lang="en-US" sz="1600" dirty="0">
                <a:latin typeface="Arial" panose="020B0604020202020204" pitchFamily="34" charset="0"/>
                <a:cs typeface="Arial" panose="020B0604020202020204" pitchFamily="34" charset="0"/>
              </a:rPr>
              <a:t> and other minoritized groups constitute only 20% of therapeutic trials but more than 40% of the population</a:t>
            </a:r>
          </a:p>
          <a:p>
            <a:pPr marL="342900" indent="-342900"/>
            <a:r>
              <a:rPr lang="en-US" sz="1600" dirty="0">
                <a:latin typeface="Arial" panose="020B0604020202020204" pitchFamily="34" charset="0"/>
                <a:cs typeface="Arial" panose="020B0604020202020204" pitchFamily="34" charset="0"/>
              </a:rPr>
              <a:t>Although these disparities have been recognized for decades, progress has been slow</a:t>
            </a:r>
          </a:p>
          <a:p>
            <a:pPr marL="342900" indent="-342900"/>
            <a:endParaRPr lang="en-US" sz="1600" dirty="0">
              <a:latin typeface="Arial" panose="020B0604020202020204" pitchFamily="34" charset="0"/>
              <a:cs typeface="Arial" panose="020B0604020202020204" pitchFamily="34" charset="0"/>
            </a:endParaRPr>
          </a:p>
          <a:p>
            <a:pPr marL="0" indent="0">
              <a:buNone/>
            </a:pPr>
            <a:r>
              <a:rPr lang="en-US" sz="1600" i="1" dirty="0">
                <a:latin typeface="Arial" panose="020B0604020202020204" pitchFamily="34" charset="0"/>
                <a:cs typeface="Arial" panose="020B0604020202020204" pitchFamily="34" charset="0"/>
              </a:rPr>
              <a:t>Our goal is to disrupt community, clinical and scientific norms to improve diversity in cancer clinical trials. We want to make sure that new treatments are equally effective for ALL patients.</a:t>
            </a:r>
            <a:endParaRPr lang="en-US" sz="1600" b="1" dirty="0">
              <a:cs typeface="Arial" panose="020B0604020202020204" pitchFamily="34" charset="0"/>
            </a:endParaRPr>
          </a:p>
          <a:p>
            <a:pPr marL="0" indent="0">
              <a:buNone/>
            </a:pPr>
            <a:endParaRPr lang="en-US" sz="1600" dirty="0"/>
          </a:p>
        </p:txBody>
      </p:sp>
      <p:pic>
        <p:nvPicPr>
          <p:cNvPr id="11" name="Picture 10">
            <a:extLst>
              <a:ext uri="{FF2B5EF4-FFF2-40B4-BE49-F238E27FC236}">
                <a16:creationId xmlns:a16="http://schemas.microsoft.com/office/drawing/2014/main" id="{EF48FED1-A605-A045-BF14-0065A161E8A6}"/>
              </a:ext>
            </a:extLst>
          </p:cNvPr>
          <p:cNvPicPr>
            <a:picLocks noChangeAspect="1"/>
          </p:cNvPicPr>
          <p:nvPr/>
        </p:nvPicPr>
        <p:blipFill>
          <a:blip r:embed="rId2"/>
          <a:stretch>
            <a:fillRect/>
          </a:stretch>
        </p:blipFill>
        <p:spPr>
          <a:xfrm>
            <a:off x="5911532" y="2513028"/>
            <a:ext cx="5150277" cy="3656697"/>
          </a:xfrm>
          <a:prstGeom prst="rect">
            <a:avLst/>
          </a:prstGeom>
        </p:spPr>
      </p:pic>
      <p:sp>
        <p:nvSpPr>
          <p:cNvPr id="22" name="Rectangle 21">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41EED67-1A7F-4056-4DDC-510915444325}"/>
              </a:ext>
            </a:extLst>
          </p:cNvPr>
          <p:cNvSpPr txBox="1"/>
          <p:nvPr/>
        </p:nvSpPr>
        <p:spPr>
          <a:xfrm>
            <a:off x="5911531" y="2286582"/>
            <a:ext cx="5384539" cy="584775"/>
          </a:xfrm>
          <a:prstGeom prst="rect">
            <a:avLst/>
          </a:prstGeom>
          <a:solidFill>
            <a:schemeClr val="bg1"/>
          </a:solidFill>
        </p:spPr>
        <p:txBody>
          <a:bodyPr wrap="square" rtlCol="0">
            <a:spAutoFit/>
          </a:bodyPr>
          <a:lstStyle/>
          <a:p>
            <a:r>
              <a:rPr lang="en-US" sz="1600" b="1" dirty="0">
                <a:latin typeface="Arial" panose="020B0604020202020204" pitchFamily="34" charset="0"/>
                <a:cs typeface="Arial" panose="020B0604020202020204" pitchFamily="34" charset="0"/>
              </a:rPr>
              <a:t>Racial/Ethnic Representation on Clinical Trials that led to FDA Approval of New Cancer Drugs in 2021-22</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33026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3464E8-7FF2-0160-C442-A909C04FBAA8}"/>
              </a:ext>
            </a:extLst>
          </p:cNvPr>
          <p:cNvSpPr txBox="1"/>
          <p:nvPr/>
        </p:nvSpPr>
        <p:spPr>
          <a:xfrm>
            <a:off x="275490" y="159932"/>
            <a:ext cx="11735071" cy="563231"/>
          </a:xfrm>
          <a:prstGeom prst="rect">
            <a:avLst/>
          </a:prstGeom>
          <a:noFill/>
        </p:spPr>
        <p:txBody>
          <a:bodyPr wrap="square" anchor="ctr">
            <a:spAutoFit/>
          </a:bodyPr>
          <a:lstStyle/>
          <a:p>
            <a:pPr marL="0" marR="0" lvl="0" indent="0" algn="ctr" defTabSz="914354" rtl="0" eaLnBrk="0" fontAlgn="base" latinLnBrk="0" hangingPunct="0">
              <a:lnSpc>
                <a:spcPct val="85000"/>
              </a:lnSpc>
              <a:spcBef>
                <a:spcPct val="0"/>
              </a:spcBef>
              <a:spcAft>
                <a:spcPct val="0"/>
              </a:spcAft>
              <a:buClrTx/>
              <a:buSzTx/>
              <a:buFontTx/>
              <a:buNone/>
              <a:tabLst/>
              <a:defRPr/>
            </a:pPr>
            <a:r>
              <a:rPr kumimoji="0" lang="en-US" sz="3600" b="1" i="0" u="none" strike="noStrike" kern="0" cap="none" spc="0" normalizeH="0" baseline="0" noProof="0" dirty="0">
                <a:ln>
                  <a:noFill/>
                </a:ln>
                <a:solidFill>
                  <a:srgbClr val="183465"/>
                </a:solidFill>
                <a:effectLst/>
                <a:uLnTx/>
                <a:uFillTx/>
                <a:latin typeface="Arial"/>
                <a:ea typeface="ＭＳ Ｐゴシック"/>
                <a:cs typeface="+mn-cs"/>
              </a:rPr>
              <a:t>MECCC’s Catchment Area: Bronx County NYC </a:t>
            </a:r>
          </a:p>
        </p:txBody>
      </p:sp>
      <p:sp>
        <p:nvSpPr>
          <p:cNvPr id="22" name="TextBox 21">
            <a:extLst>
              <a:ext uri="{FF2B5EF4-FFF2-40B4-BE49-F238E27FC236}">
                <a16:creationId xmlns:a16="http://schemas.microsoft.com/office/drawing/2014/main" id="{F5C16C6C-9CB1-FB4E-AA4C-9AF96BFB571A}"/>
              </a:ext>
            </a:extLst>
          </p:cNvPr>
          <p:cNvSpPr txBox="1"/>
          <p:nvPr/>
        </p:nvSpPr>
        <p:spPr>
          <a:xfrm>
            <a:off x="535256" y="983216"/>
            <a:ext cx="3597094" cy="5570756"/>
          </a:xfrm>
          <a:prstGeom prst="rect">
            <a:avLst/>
          </a:prstGeom>
          <a:noFill/>
        </p:spPr>
        <p:txBody>
          <a:bodyPr wrap="square">
            <a:spAutoFit/>
          </a:bodyPr>
          <a:lstStyle/>
          <a:p>
            <a:pPr marL="0" marR="0" lvl="0" indent="0" algn="l" defTabSz="914354" rtl="0" eaLnBrk="0" fontAlgn="base" latinLnBrk="0" hangingPunct="0">
              <a:lnSpc>
                <a:spcPct val="8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193567"/>
                </a:solidFill>
                <a:effectLst/>
                <a:uLnTx/>
                <a:uFillTx/>
                <a:latin typeface="Arial" charset="0"/>
                <a:ea typeface="ＭＳ Ｐゴシック" pitchFamily="-108" charset="-128"/>
                <a:cs typeface="+mn-cs"/>
              </a:rPr>
              <a:t>85% of MECC patients come from the Bronx</a:t>
            </a:r>
          </a:p>
          <a:p>
            <a:pPr marL="0" marR="0" lvl="0" indent="0" algn="l" defTabSz="914354"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193567"/>
              </a:solidFill>
              <a:effectLst/>
              <a:uLnTx/>
              <a:uFillTx/>
              <a:latin typeface="Arial" charset="0"/>
              <a:ea typeface="ＭＳ Ｐゴシック" pitchFamily="-108" charset="-128"/>
              <a:cs typeface="+mn-cs"/>
            </a:endParaRPr>
          </a:p>
          <a:p>
            <a:pPr marL="0" marR="0" lvl="0" indent="0" algn="l" defTabSz="914354"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193567"/>
                </a:solidFill>
                <a:effectLst/>
                <a:uLnTx/>
                <a:uFillTx/>
                <a:latin typeface="Arial" charset="0"/>
                <a:ea typeface="ＭＳ Ｐゴシック" pitchFamily="-108" charset="-128"/>
                <a:cs typeface="+mn-cs"/>
              </a:rPr>
              <a:t>1.4v million residents</a:t>
            </a:r>
          </a:p>
          <a:p>
            <a:pPr marL="290513" marR="0" lvl="0" indent="-290513" algn="l" defTabSz="914354"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193567"/>
                </a:solidFill>
                <a:effectLst/>
                <a:uLnTx/>
                <a:uFillTx/>
                <a:latin typeface="Arial" charset="0"/>
                <a:ea typeface="ＭＳ Ｐゴシック" pitchFamily="-108" charset="-128"/>
                <a:cs typeface="+mn-cs"/>
              </a:rPr>
              <a:t>  • 48% Hispanic/</a:t>
            </a:r>
            <a:r>
              <a:rPr kumimoji="0" lang="en-US" sz="1800" b="0" i="0" u="none" strike="noStrike" kern="1200" cap="none" spc="0" normalizeH="0" baseline="0" noProof="0" dirty="0" err="1">
                <a:ln>
                  <a:noFill/>
                </a:ln>
                <a:solidFill>
                  <a:srgbClr val="193567"/>
                </a:solidFill>
                <a:effectLst/>
                <a:uLnTx/>
                <a:uFillTx/>
                <a:latin typeface="Arial" charset="0"/>
                <a:ea typeface="ＭＳ Ｐゴシック" pitchFamily="-108" charset="-128"/>
                <a:cs typeface="+mn-cs"/>
              </a:rPr>
              <a:t>LatinX</a:t>
            </a:r>
            <a:endParaRPr kumimoji="0" lang="en-US" sz="1800" b="0" i="0" u="none" strike="noStrike" kern="1200" cap="none" spc="0" normalizeH="0" baseline="0" noProof="0" dirty="0">
              <a:ln>
                <a:noFill/>
              </a:ln>
              <a:solidFill>
                <a:srgbClr val="193567"/>
              </a:solidFill>
              <a:effectLst/>
              <a:uLnTx/>
              <a:uFillTx/>
              <a:latin typeface="Arial" charset="0"/>
              <a:ea typeface="ＭＳ Ｐゴシック" pitchFamily="-108" charset="-128"/>
              <a:cs typeface="+mn-cs"/>
            </a:endParaRPr>
          </a:p>
          <a:p>
            <a:pPr marL="290513" marR="0" lvl="0" indent="-174625" algn="l" defTabSz="914354"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193567"/>
                </a:solidFill>
                <a:effectLst/>
                <a:uLnTx/>
                <a:uFillTx/>
                <a:latin typeface="Arial" charset="0"/>
                <a:ea typeface="ＭＳ Ｐゴシック" pitchFamily="-108" charset="-128"/>
                <a:cs typeface="+mn-cs"/>
              </a:rPr>
              <a:t>• 36% non-Hispanic Black or African American</a:t>
            </a:r>
          </a:p>
          <a:p>
            <a:pPr marL="115888" marR="0" lvl="0" indent="0" algn="l" defTabSz="914354"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193567"/>
                </a:solidFill>
                <a:effectLst/>
                <a:uLnTx/>
                <a:uFillTx/>
                <a:latin typeface="Arial" charset="0"/>
                <a:ea typeface="ＭＳ Ｐゴシック" pitchFamily="-108" charset="-128"/>
                <a:cs typeface="+mn-cs"/>
              </a:rPr>
              <a:t>• 5% Asian</a:t>
            </a:r>
          </a:p>
          <a:p>
            <a:pPr marL="0" marR="0" lvl="0" indent="0" algn="l" defTabSz="914354"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193567"/>
                </a:solidFill>
                <a:effectLst/>
                <a:uLnTx/>
                <a:uFillTx/>
                <a:latin typeface="Arial" charset="0"/>
                <a:ea typeface="ＭＳ Ｐゴシック" pitchFamily="-108" charset="-128"/>
                <a:cs typeface="+mn-cs"/>
              </a:rPr>
              <a:t>  </a:t>
            </a:r>
          </a:p>
          <a:p>
            <a:pPr marL="0" marR="0" lvl="0" indent="0" algn="l" defTabSz="914354"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193567"/>
                </a:solidFill>
                <a:effectLst/>
                <a:uLnTx/>
                <a:uFillTx/>
                <a:latin typeface="Arial" charset="0"/>
                <a:ea typeface="ＭＳ Ｐゴシック" pitchFamily="-108" charset="-128"/>
                <a:cs typeface="+mn-cs"/>
              </a:rPr>
              <a:t>32% Immigrant: </a:t>
            </a:r>
          </a:p>
          <a:p>
            <a:pPr marL="0" marR="0" lvl="0" indent="0" algn="l" defTabSz="914354"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193567"/>
                </a:solidFill>
                <a:effectLst/>
                <a:uLnTx/>
                <a:uFillTx/>
                <a:latin typeface="Arial" charset="0"/>
                <a:ea typeface="ＭＳ Ｐゴシック" pitchFamily="-108" charset="-128"/>
                <a:cs typeface="+mn-cs"/>
              </a:rPr>
              <a:t>60% speak language other than English at home</a:t>
            </a:r>
          </a:p>
          <a:p>
            <a:pPr marL="0" marR="0" lvl="0" indent="0" algn="l" defTabSz="914354"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93567"/>
              </a:solidFill>
              <a:effectLst/>
              <a:uLnTx/>
              <a:uFillTx/>
              <a:latin typeface="Arial" charset="0"/>
              <a:ea typeface="ＭＳ Ｐゴシック" pitchFamily="-108" charset="-128"/>
              <a:cs typeface="+mn-cs"/>
            </a:endParaRPr>
          </a:p>
          <a:p>
            <a:pPr marL="0" marR="0" lvl="0" indent="0" algn="l" defTabSz="914354"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193567"/>
                </a:solidFill>
                <a:effectLst/>
                <a:uLnTx/>
                <a:uFillTx/>
                <a:latin typeface="Arial" charset="0"/>
                <a:ea typeface="ＭＳ Ｐゴシック" pitchFamily="-108" charset="-128"/>
                <a:cs typeface="+mn-cs"/>
              </a:rPr>
              <a:t>Among poorest U.S. urban counties:</a:t>
            </a:r>
          </a:p>
          <a:p>
            <a:pPr marL="0" marR="0" lvl="0" indent="0" algn="l" defTabSz="914354"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193567"/>
                </a:solidFill>
                <a:effectLst/>
                <a:uLnTx/>
                <a:uFillTx/>
                <a:latin typeface="Arial" charset="0"/>
                <a:ea typeface="ＭＳ Ｐゴシック" pitchFamily="-108" charset="-128"/>
                <a:cs typeface="+mn-cs"/>
              </a:rPr>
              <a:t> </a:t>
            </a:r>
            <a:r>
              <a:rPr kumimoji="0" lang="en-US" sz="1800" b="0" i="0" u="none" strike="noStrike" kern="1200" cap="none" spc="0" normalizeH="0" baseline="0" noProof="0" dirty="0">
                <a:ln>
                  <a:noFill/>
                </a:ln>
                <a:solidFill>
                  <a:srgbClr val="193567"/>
                </a:solidFill>
                <a:effectLst/>
                <a:uLnTx/>
                <a:uFillTx/>
                <a:latin typeface="Arial" charset="0"/>
                <a:ea typeface="ＭＳ Ｐゴシック" pitchFamily="-108" charset="-128"/>
                <a:cs typeface="+mn-cs"/>
              </a:rPr>
              <a:t> • 30% live in poverty</a:t>
            </a:r>
          </a:p>
          <a:p>
            <a:pPr marL="0" marR="0" lvl="0" indent="0" algn="l" defTabSz="914354"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93567"/>
              </a:solidFill>
              <a:effectLst/>
              <a:uLnTx/>
              <a:uFillTx/>
              <a:latin typeface="Arial" charset="0"/>
              <a:ea typeface="ＭＳ Ｐゴシック" pitchFamily="-108" charset="-128"/>
              <a:cs typeface="+mn-cs"/>
            </a:endParaRPr>
          </a:p>
          <a:p>
            <a:pPr marL="0" marR="0" lvl="0" indent="0" algn="l" defTabSz="914354"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Arial" charset="0"/>
                <a:ea typeface="ＭＳ Ｐゴシック" pitchFamily="-108" charset="-128"/>
                <a:cs typeface="+mn-cs"/>
              </a:rPr>
              <a:t>Correlation of cancer incidence with poverty:  rho = .83 at the neighborhood level</a:t>
            </a:r>
            <a:endParaRPr kumimoji="0" lang="en-US" sz="1800" b="1" i="0" u="none" strike="noStrike" kern="1200" cap="none" spc="0" normalizeH="0" baseline="0" noProof="0" dirty="0">
              <a:ln>
                <a:noFill/>
              </a:ln>
              <a:solidFill>
                <a:srgbClr val="193567"/>
              </a:solidFill>
              <a:effectLst/>
              <a:uLnTx/>
              <a:uFillTx/>
              <a:latin typeface="Arial" charset="0"/>
              <a:ea typeface="ＭＳ Ｐゴシック" pitchFamily="-108" charset="-128"/>
              <a:cs typeface="+mn-cs"/>
            </a:endParaRPr>
          </a:p>
        </p:txBody>
      </p:sp>
      <p:sp>
        <p:nvSpPr>
          <p:cNvPr id="8" name="TextBox 7">
            <a:extLst>
              <a:ext uri="{FF2B5EF4-FFF2-40B4-BE49-F238E27FC236}">
                <a16:creationId xmlns:a16="http://schemas.microsoft.com/office/drawing/2014/main" id="{C9A92012-2A90-5619-0CFE-09887A0B5F9B}"/>
              </a:ext>
            </a:extLst>
          </p:cNvPr>
          <p:cNvSpPr txBox="1"/>
          <p:nvPr/>
        </p:nvSpPr>
        <p:spPr>
          <a:xfrm>
            <a:off x="4449975" y="6391319"/>
            <a:ext cx="2774477" cy="276999"/>
          </a:xfrm>
          <a:prstGeom prst="rect">
            <a:avLst/>
          </a:prstGeom>
          <a:noFill/>
        </p:spPr>
        <p:txBody>
          <a:bodyPr wrap="none" rtlCol="0">
            <a:spAutoFit/>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Source: SEER 2018-20</a:t>
            </a:r>
            <a:r>
              <a:rPr lang="en-US" sz="1200" dirty="0">
                <a:solidFill>
                  <a:prstClr val="black"/>
                </a:solidFill>
                <a:latin typeface="Calibri" panose="020F0502020204030204"/>
              </a:rPr>
              <a:t>22</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 Census 2025</a:t>
            </a:r>
          </a:p>
        </p:txBody>
      </p:sp>
      <p:pic>
        <p:nvPicPr>
          <p:cNvPr id="88" name="Picture 87">
            <a:extLst>
              <a:ext uri="{FF2B5EF4-FFF2-40B4-BE49-F238E27FC236}">
                <a16:creationId xmlns:a16="http://schemas.microsoft.com/office/drawing/2014/main" id="{AB1A4096-9B92-0D99-6E5F-64765F47518E}"/>
              </a:ext>
            </a:extLst>
          </p:cNvPr>
          <p:cNvPicPr>
            <a:picLocks noChangeAspect="1"/>
          </p:cNvPicPr>
          <p:nvPr/>
        </p:nvPicPr>
        <p:blipFill>
          <a:blip r:embed="rId3"/>
          <a:stretch>
            <a:fillRect/>
          </a:stretch>
        </p:blipFill>
        <p:spPr>
          <a:xfrm>
            <a:off x="4401925" y="852259"/>
            <a:ext cx="6267995" cy="5409964"/>
          </a:xfrm>
          <a:prstGeom prst="rect">
            <a:avLst/>
          </a:prstGeom>
        </p:spPr>
      </p:pic>
      <p:pic>
        <p:nvPicPr>
          <p:cNvPr id="89" name="Picture 88">
            <a:extLst>
              <a:ext uri="{FF2B5EF4-FFF2-40B4-BE49-F238E27FC236}">
                <a16:creationId xmlns:a16="http://schemas.microsoft.com/office/drawing/2014/main" id="{1B78FFD2-74E7-0082-E1C0-E54B2FF683D4}"/>
              </a:ext>
            </a:extLst>
          </p:cNvPr>
          <p:cNvPicPr>
            <a:picLocks noChangeAspect="1"/>
          </p:cNvPicPr>
          <p:nvPr/>
        </p:nvPicPr>
        <p:blipFill>
          <a:blip r:embed="rId4"/>
          <a:stretch>
            <a:fillRect/>
          </a:stretch>
        </p:blipFill>
        <p:spPr>
          <a:xfrm>
            <a:off x="9478466" y="4300147"/>
            <a:ext cx="2385990" cy="1556549"/>
          </a:xfrm>
          <a:prstGeom prst="rect">
            <a:avLst/>
          </a:prstGeom>
        </p:spPr>
      </p:pic>
    </p:spTree>
    <p:extLst>
      <p:ext uri="{BB962C8B-B14F-4D97-AF65-F5344CB8AC3E}">
        <p14:creationId xmlns:p14="http://schemas.microsoft.com/office/powerpoint/2010/main" val="2708019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42B18094-BB49-2FC2-1A6D-488835F8450D}"/>
              </a:ext>
            </a:extLst>
          </p:cNvPr>
          <p:cNvGraphicFramePr>
            <a:graphicFrameLocks noGrp="1"/>
          </p:cNvGraphicFramePr>
          <p:nvPr>
            <p:extLst>
              <p:ext uri="{D42A27DB-BD31-4B8C-83A1-F6EECF244321}">
                <p14:modId xmlns:p14="http://schemas.microsoft.com/office/powerpoint/2010/main" val="2033026153"/>
              </p:ext>
            </p:extLst>
          </p:nvPr>
        </p:nvGraphicFramePr>
        <p:xfrm>
          <a:off x="643467" y="1285734"/>
          <a:ext cx="10905070" cy="2538108"/>
        </p:xfrm>
        <a:graphic>
          <a:graphicData uri="http://schemas.openxmlformats.org/drawingml/2006/table">
            <a:tbl>
              <a:tblPr firstRow="1" bandRow="1">
                <a:tableStyleId>{5C22544A-7EE6-4342-B048-85BDC9FD1C3A}</a:tableStyleId>
              </a:tblPr>
              <a:tblGrid>
                <a:gridCol w="2430075">
                  <a:extLst>
                    <a:ext uri="{9D8B030D-6E8A-4147-A177-3AD203B41FA5}">
                      <a16:colId xmlns:a16="http://schemas.microsoft.com/office/drawing/2014/main" val="207289299"/>
                    </a:ext>
                  </a:extLst>
                </a:gridCol>
                <a:gridCol w="617172">
                  <a:extLst>
                    <a:ext uri="{9D8B030D-6E8A-4147-A177-3AD203B41FA5}">
                      <a16:colId xmlns:a16="http://schemas.microsoft.com/office/drawing/2014/main" val="657070492"/>
                    </a:ext>
                  </a:extLst>
                </a:gridCol>
                <a:gridCol w="612158">
                  <a:extLst>
                    <a:ext uri="{9D8B030D-6E8A-4147-A177-3AD203B41FA5}">
                      <a16:colId xmlns:a16="http://schemas.microsoft.com/office/drawing/2014/main" val="722635731"/>
                    </a:ext>
                  </a:extLst>
                </a:gridCol>
                <a:gridCol w="2676078">
                  <a:extLst>
                    <a:ext uri="{9D8B030D-6E8A-4147-A177-3AD203B41FA5}">
                      <a16:colId xmlns:a16="http://schemas.microsoft.com/office/drawing/2014/main" val="1126342891"/>
                    </a:ext>
                  </a:extLst>
                </a:gridCol>
                <a:gridCol w="617172">
                  <a:extLst>
                    <a:ext uri="{9D8B030D-6E8A-4147-A177-3AD203B41FA5}">
                      <a16:colId xmlns:a16="http://schemas.microsoft.com/office/drawing/2014/main" val="723233071"/>
                    </a:ext>
                  </a:extLst>
                </a:gridCol>
                <a:gridCol w="612158">
                  <a:extLst>
                    <a:ext uri="{9D8B030D-6E8A-4147-A177-3AD203B41FA5}">
                      <a16:colId xmlns:a16="http://schemas.microsoft.com/office/drawing/2014/main" val="2814594788"/>
                    </a:ext>
                  </a:extLst>
                </a:gridCol>
                <a:gridCol w="2834335">
                  <a:extLst>
                    <a:ext uri="{9D8B030D-6E8A-4147-A177-3AD203B41FA5}">
                      <a16:colId xmlns:a16="http://schemas.microsoft.com/office/drawing/2014/main" val="247641529"/>
                    </a:ext>
                  </a:extLst>
                </a:gridCol>
                <a:gridCol w="505922">
                  <a:extLst>
                    <a:ext uri="{9D8B030D-6E8A-4147-A177-3AD203B41FA5}">
                      <a16:colId xmlns:a16="http://schemas.microsoft.com/office/drawing/2014/main" val="4174496323"/>
                    </a:ext>
                  </a:extLst>
                </a:gridCol>
              </a:tblGrid>
              <a:tr h="282012">
                <a:tc gridSpan="8">
                  <a:txBody>
                    <a:bodyPr/>
                    <a:lstStyle/>
                    <a:p>
                      <a:pPr algn="ctr" fontAlgn="b"/>
                      <a:r>
                        <a:rPr lang="en-US" sz="1600" u="none" strike="noStrike" dirty="0">
                          <a:effectLst/>
                        </a:rPr>
                        <a:t>Absolute Rates in the </a:t>
                      </a:r>
                      <a:r>
                        <a:rPr lang="en-US" sz="1600" u="none" strike="noStrike" dirty="0" err="1">
                          <a:effectLst/>
                        </a:rPr>
                        <a:t>BronxV</a:t>
                      </a:r>
                      <a:endParaRPr lang="en-US" sz="1600" b="0" i="0" u="none" strike="noStrike" dirty="0">
                        <a:solidFill>
                          <a:srgbClr val="000000"/>
                        </a:solidFill>
                        <a:effectLst/>
                        <a:latin typeface="Aptos Narrow" panose="020B0004020202020204" pitchFamily="34" charset="0"/>
                      </a:endParaRPr>
                    </a:p>
                  </a:txBody>
                  <a:tcPr marL="5234" marR="5234" marT="5234"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60575534"/>
                  </a:ext>
                </a:extLst>
              </a:tr>
              <a:tr h="282012">
                <a:tc gridSpan="2">
                  <a:txBody>
                    <a:bodyPr/>
                    <a:lstStyle/>
                    <a:p>
                      <a:pPr algn="ctr" fontAlgn="b"/>
                      <a:r>
                        <a:rPr lang="en-US" sz="1600" b="1" u="none" strike="noStrike" dirty="0">
                          <a:effectLst/>
                        </a:rPr>
                        <a:t>Highest Incidence</a:t>
                      </a:r>
                      <a:endParaRPr lang="en-US" sz="1600" b="1" i="0" u="none" strike="noStrike" dirty="0">
                        <a:solidFill>
                          <a:srgbClr val="000000"/>
                        </a:solidFill>
                        <a:effectLst/>
                        <a:latin typeface="Aptos Narrow" panose="020B0004020202020204" pitchFamily="34" charset="0"/>
                      </a:endParaRPr>
                    </a:p>
                  </a:txBody>
                  <a:tcPr marL="5234" marR="5234" marT="5234" marB="0" anchor="b"/>
                </a:tc>
                <a:tc hMerge="1">
                  <a:txBody>
                    <a:bodyPr/>
                    <a:lstStyle/>
                    <a:p>
                      <a:endParaRPr lang="en-US"/>
                    </a:p>
                  </a:txBody>
                  <a:tcPr/>
                </a:tc>
                <a:tc>
                  <a:txBody>
                    <a:bodyPr/>
                    <a:lstStyle/>
                    <a:p>
                      <a:pPr algn="ctr" fontAlgn="b"/>
                      <a:endParaRPr lang="en-US" sz="1600" b="1" i="0" u="none" strike="noStrike">
                        <a:solidFill>
                          <a:srgbClr val="000000"/>
                        </a:solidFill>
                        <a:effectLst/>
                        <a:latin typeface="Aptos Narrow" panose="020B0004020202020204" pitchFamily="34" charset="0"/>
                      </a:endParaRPr>
                    </a:p>
                  </a:txBody>
                  <a:tcPr marL="5234" marR="5234" marT="5234" marB="0" anchor="b"/>
                </a:tc>
                <a:tc gridSpan="2">
                  <a:txBody>
                    <a:bodyPr/>
                    <a:lstStyle/>
                    <a:p>
                      <a:pPr algn="ctr" fontAlgn="b"/>
                      <a:r>
                        <a:rPr lang="en-US" sz="1600" b="1" u="none" strike="noStrike">
                          <a:effectLst/>
                        </a:rPr>
                        <a:t>Highest Mortality</a:t>
                      </a:r>
                      <a:endParaRPr lang="en-US" sz="1600" b="1" i="0" u="none" strike="noStrike">
                        <a:solidFill>
                          <a:srgbClr val="000000"/>
                        </a:solidFill>
                        <a:effectLst/>
                        <a:latin typeface="Aptos Narrow" panose="020B0004020202020204" pitchFamily="34" charset="0"/>
                      </a:endParaRPr>
                    </a:p>
                  </a:txBody>
                  <a:tcPr marL="5234" marR="5234" marT="5234" marB="0" anchor="b"/>
                </a:tc>
                <a:tc hMerge="1">
                  <a:txBody>
                    <a:bodyPr/>
                    <a:lstStyle/>
                    <a:p>
                      <a:endParaRPr lang="en-US"/>
                    </a:p>
                  </a:txBody>
                  <a:tcPr/>
                </a:tc>
                <a:tc>
                  <a:txBody>
                    <a:bodyPr/>
                    <a:lstStyle/>
                    <a:p>
                      <a:pPr algn="ctr" fontAlgn="b"/>
                      <a:endParaRPr lang="en-US" sz="1600" b="1" i="0" u="none" strike="noStrike">
                        <a:solidFill>
                          <a:srgbClr val="000000"/>
                        </a:solidFill>
                        <a:effectLst/>
                        <a:latin typeface="Aptos Narrow" panose="020B0004020202020204" pitchFamily="34" charset="0"/>
                      </a:endParaRPr>
                    </a:p>
                  </a:txBody>
                  <a:tcPr marL="5234" marR="5234" marT="5234" marB="0" anchor="b"/>
                </a:tc>
                <a:tc gridSpan="2">
                  <a:txBody>
                    <a:bodyPr/>
                    <a:lstStyle/>
                    <a:p>
                      <a:pPr algn="ctr" fontAlgn="b"/>
                      <a:r>
                        <a:rPr lang="en-US" sz="1600" b="1" u="none" strike="noStrike" dirty="0">
                          <a:effectLst/>
                        </a:rPr>
                        <a:t>Highest MIR</a:t>
                      </a:r>
                      <a:endParaRPr lang="en-US" sz="1600" b="1" i="0" u="none" strike="noStrike" dirty="0">
                        <a:solidFill>
                          <a:srgbClr val="000000"/>
                        </a:solidFill>
                        <a:effectLst/>
                        <a:latin typeface="Aptos Narrow" panose="020B0004020202020204" pitchFamily="34" charset="0"/>
                      </a:endParaRPr>
                    </a:p>
                  </a:txBody>
                  <a:tcPr marL="5234" marR="5234" marT="5234" marB="0" anchor="b"/>
                </a:tc>
                <a:tc hMerge="1">
                  <a:txBody>
                    <a:bodyPr/>
                    <a:lstStyle/>
                    <a:p>
                      <a:endParaRPr lang="en-US"/>
                    </a:p>
                  </a:txBody>
                  <a:tcPr/>
                </a:tc>
                <a:extLst>
                  <a:ext uri="{0D108BD9-81ED-4DB2-BD59-A6C34878D82A}">
                    <a16:rowId xmlns:a16="http://schemas.microsoft.com/office/drawing/2014/main" val="1904545728"/>
                  </a:ext>
                </a:extLst>
              </a:tr>
              <a:tr h="282012">
                <a:tc>
                  <a:txBody>
                    <a:bodyPr/>
                    <a:lstStyle/>
                    <a:p>
                      <a:pPr algn="l" fontAlgn="b"/>
                      <a:r>
                        <a:rPr lang="en-US" sz="1600" u="none" strike="noStrike" dirty="0" err="1">
                          <a:effectLst/>
                        </a:rPr>
                        <a:t>All_Sites</a:t>
                      </a:r>
                      <a:endParaRPr lang="en-US" sz="1600" b="0" i="0" u="none" strike="noStrike" dirty="0">
                        <a:solidFill>
                          <a:srgbClr val="000000"/>
                        </a:solidFill>
                        <a:effectLst/>
                        <a:latin typeface="Aptos Narrow" panose="020B0004020202020204" pitchFamily="34" charset="0"/>
                      </a:endParaRPr>
                    </a:p>
                  </a:txBody>
                  <a:tcPr marL="5234" marR="5234" marT="5234" marB="0" anchor="b"/>
                </a:tc>
                <a:tc>
                  <a:txBody>
                    <a:bodyPr/>
                    <a:lstStyle/>
                    <a:p>
                      <a:pPr algn="r" fontAlgn="b"/>
                      <a:r>
                        <a:rPr lang="en-US" sz="1600" u="none" strike="noStrike">
                          <a:effectLst/>
                        </a:rPr>
                        <a:t>415.4</a:t>
                      </a:r>
                      <a:endParaRPr lang="en-US" sz="1600" b="0" i="0" u="none" strike="noStrike">
                        <a:solidFill>
                          <a:srgbClr val="000000"/>
                        </a:solidFill>
                        <a:effectLst/>
                        <a:latin typeface="Aptos Narrow" panose="020B0004020202020204" pitchFamily="34" charset="0"/>
                      </a:endParaRPr>
                    </a:p>
                  </a:txBody>
                  <a:tcPr marL="5234" marR="5234" marT="5234" marB="0" anchor="b"/>
                </a:tc>
                <a:tc>
                  <a:txBody>
                    <a:bodyPr/>
                    <a:lstStyle/>
                    <a:p>
                      <a:pPr algn="l" fontAlgn="b"/>
                      <a:endParaRPr lang="en-US" sz="1600" b="0" i="0" u="none" strike="noStrike">
                        <a:solidFill>
                          <a:srgbClr val="000000"/>
                        </a:solidFill>
                        <a:effectLst/>
                        <a:latin typeface="Aptos Narrow" panose="020B0004020202020204" pitchFamily="34" charset="0"/>
                      </a:endParaRPr>
                    </a:p>
                  </a:txBody>
                  <a:tcPr marL="5234" marR="5234" marT="5234" marB="0" anchor="b"/>
                </a:tc>
                <a:tc>
                  <a:txBody>
                    <a:bodyPr/>
                    <a:lstStyle/>
                    <a:p>
                      <a:pPr algn="l" fontAlgn="b"/>
                      <a:r>
                        <a:rPr lang="en-US" sz="1600" u="none" strike="noStrike">
                          <a:effectLst/>
                        </a:rPr>
                        <a:t>All_Sites</a:t>
                      </a:r>
                      <a:endParaRPr lang="en-US" sz="1600" b="0" i="0" u="none" strike="noStrike">
                        <a:solidFill>
                          <a:srgbClr val="000000"/>
                        </a:solidFill>
                        <a:effectLst/>
                        <a:latin typeface="Aptos Narrow" panose="020B0004020202020204" pitchFamily="34" charset="0"/>
                      </a:endParaRPr>
                    </a:p>
                  </a:txBody>
                  <a:tcPr marL="5234" marR="5234" marT="5234" marB="0" anchor="b"/>
                </a:tc>
                <a:tc>
                  <a:txBody>
                    <a:bodyPr/>
                    <a:lstStyle/>
                    <a:p>
                      <a:pPr algn="r" fontAlgn="b"/>
                      <a:r>
                        <a:rPr lang="en-US" sz="1600" u="none" strike="noStrike">
                          <a:effectLst/>
                        </a:rPr>
                        <a:t>243.4</a:t>
                      </a:r>
                      <a:endParaRPr lang="en-US" sz="1600" b="0" i="0" u="none" strike="noStrike">
                        <a:solidFill>
                          <a:srgbClr val="000000"/>
                        </a:solidFill>
                        <a:effectLst/>
                        <a:latin typeface="Aptos Narrow" panose="020B0004020202020204" pitchFamily="34" charset="0"/>
                      </a:endParaRPr>
                    </a:p>
                  </a:txBody>
                  <a:tcPr marL="5234" marR="5234" marT="5234" marB="0" anchor="b"/>
                </a:tc>
                <a:tc>
                  <a:txBody>
                    <a:bodyPr/>
                    <a:lstStyle/>
                    <a:p>
                      <a:pPr algn="l" fontAlgn="b"/>
                      <a:endParaRPr lang="en-US" sz="1600" b="0" i="0" u="none" strike="noStrike">
                        <a:solidFill>
                          <a:srgbClr val="000000"/>
                        </a:solidFill>
                        <a:effectLst/>
                        <a:latin typeface="Aptos Narrow" panose="020B0004020202020204" pitchFamily="34" charset="0"/>
                      </a:endParaRPr>
                    </a:p>
                  </a:txBody>
                  <a:tcPr marL="5234" marR="5234" marT="5234" marB="0" anchor="b"/>
                </a:tc>
                <a:tc>
                  <a:txBody>
                    <a:bodyPr/>
                    <a:lstStyle/>
                    <a:p>
                      <a:pPr algn="l" fontAlgn="b"/>
                      <a:r>
                        <a:rPr lang="en-US" sz="1600" u="none" strike="noStrike">
                          <a:effectLst/>
                        </a:rPr>
                        <a:t>All_Sites</a:t>
                      </a:r>
                      <a:endParaRPr lang="en-US" sz="1600" b="0" i="0" u="none" strike="noStrike">
                        <a:solidFill>
                          <a:srgbClr val="000000"/>
                        </a:solidFill>
                        <a:effectLst/>
                        <a:latin typeface="Aptos Narrow" panose="020B0004020202020204" pitchFamily="34" charset="0"/>
                      </a:endParaRPr>
                    </a:p>
                  </a:txBody>
                  <a:tcPr marL="5234" marR="5234" marT="5234" marB="0" anchor="b"/>
                </a:tc>
                <a:tc>
                  <a:txBody>
                    <a:bodyPr/>
                    <a:lstStyle/>
                    <a:p>
                      <a:pPr algn="r" fontAlgn="b"/>
                      <a:r>
                        <a:rPr lang="en-US" sz="1600" u="none" strike="noStrike">
                          <a:effectLst/>
                        </a:rPr>
                        <a:t>0.59</a:t>
                      </a:r>
                      <a:endParaRPr lang="en-US" sz="1600" b="0" i="0" u="none" strike="noStrike">
                        <a:solidFill>
                          <a:srgbClr val="000000"/>
                        </a:solidFill>
                        <a:effectLst/>
                        <a:latin typeface="Aptos Narrow" panose="020B0004020202020204" pitchFamily="34" charset="0"/>
                      </a:endParaRPr>
                    </a:p>
                  </a:txBody>
                  <a:tcPr marL="5234" marR="5234" marT="5234" marB="0" anchor="b"/>
                </a:tc>
                <a:extLst>
                  <a:ext uri="{0D108BD9-81ED-4DB2-BD59-A6C34878D82A}">
                    <a16:rowId xmlns:a16="http://schemas.microsoft.com/office/drawing/2014/main" val="3986052901"/>
                  </a:ext>
                </a:extLst>
              </a:tr>
              <a:tr h="282012">
                <a:tc>
                  <a:txBody>
                    <a:bodyPr/>
                    <a:lstStyle/>
                    <a:p>
                      <a:pPr algn="l" fontAlgn="b"/>
                      <a:r>
                        <a:rPr lang="en-US" sz="1600" u="none" strike="noStrike" dirty="0">
                          <a:effectLst/>
                        </a:rPr>
                        <a:t>Prostate</a:t>
                      </a:r>
                      <a:endParaRPr lang="en-US" sz="1600" b="0" i="0" u="none" strike="noStrike" dirty="0">
                        <a:solidFill>
                          <a:srgbClr val="000000"/>
                        </a:solidFill>
                        <a:effectLst/>
                        <a:latin typeface="Aptos Narrow" panose="020B0004020202020204" pitchFamily="34" charset="0"/>
                      </a:endParaRPr>
                    </a:p>
                  </a:txBody>
                  <a:tcPr marL="5234" marR="5234" marT="5234" marB="0" anchor="b"/>
                </a:tc>
                <a:tc>
                  <a:txBody>
                    <a:bodyPr/>
                    <a:lstStyle/>
                    <a:p>
                      <a:pPr algn="r" fontAlgn="b"/>
                      <a:r>
                        <a:rPr lang="en-US" sz="1600" u="none" strike="noStrike">
                          <a:effectLst/>
                        </a:rPr>
                        <a:t>148</a:t>
                      </a:r>
                      <a:endParaRPr lang="en-US" sz="1600" b="0" i="0" u="none" strike="noStrike">
                        <a:solidFill>
                          <a:srgbClr val="000000"/>
                        </a:solidFill>
                        <a:effectLst/>
                        <a:latin typeface="Aptos Narrow" panose="020B0004020202020204" pitchFamily="34" charset="0"/>
                      </a:endParaRPr>
                    </a:p>
                  </a:txBody>
                  <a:tcPr marL="5234" marR="5234" marT="5234" marB="0" anchor="b"/>
                </a:tc>
                <a:tc>
                  <a:txBody>
                    <a:bodyPr/>
                    <a:lstStyle/>
                    <a:p>
                      <a:pPr algn="l" fontAlgn="b"/>
                      <a:endParaRPr lang="en-US" sz="1600" b="0" i="0" u="none" strike="noStrike">
                        <a:solidFill>
                          <a:srgbClr val="000000"/>
                        </a:solidFill>
                        <a:effectLst/>
                        <a:latin typeface="Aptos Narrow" panose="020B0004020202020204" pitchFamily="34" charset="0"/>
                      </a:endParaRPr>
                    </a:p>
                  </a:txBody>
                  <a:tcPr marL="5234" marR="5234" marT="5234" marB="0" anchor="b"/>
                </a:tc>
                <a:tc>
                  <a:txBody>
                    <a:bodyPr/>
                    <a:lstStyle/>
                    <a:p>
                      <a:pPr algn="l" fontAlgn="b"/>
                      <a:r>
                        <a:rPr lang="en-US" sz="1600" u="none" strike="noStrike">
                          <a:effectLst/>
                        </a:rPr>
                        <a:t>Prostate</a:t>
                      </a:r>
                      <a:endParaRPr lang="en-US" sz="1600" b="0" i="0" u="none" strike="noStrike">
                        <a:solidFill>
                          <a:srgbClr val="000000"/>
                        </a:solidFill>
                        <a:effectLst/>
                        <a:latin typeface="Aptos Narrow" panose="020B0004020202020204" pitchFamily="34" charset="0"/>
                      </a:endParaRPr>
                    </a:p>
                  </a:txBody>
                  <a:tcPr marL="5234" marR="5234" marT="5234" marB="0" anchor="b"/>
                </a:tc>
                <a:tc>
                  <a:txBody>
                    <a:bodyPr/>
                    <a:lstStyle/>
                    <a:p>
                      <a:pPr algn="r" fontAlgn="b"/>
                      <a:r>
                        <a:rPr lang="en-US" sz="1600" u="none" strike="noStrike">
                          <a:effectLst/>
                        </a:rPr>
                        <a:t>101.8</a:t>
                      </a:r>
                      <a:endParaRPr lang="en-US" sz="1600" b="0" i="0" u="none" strike="noStrike">
                        <a:solidFill>
                          <a:srgbClr val="000000"/>
                        </a:solidFill>
                        <a:effectLst/>
                        <a:latin typeface="Aptos Narrow" panose="020B0004020202020204" pitchFamily="34" charset="0"/>
                      </a:endParaRPr>
                    </a:p>
                  </a:txBody>
                  <a:tcPr marL="5234" marR="5234" marT="5234" marB="0" anchor="b"/>
                </a:tc>
                <a:tc>
                  <a:txBody>
                    <a:bodyPr/>
                    <a:lstStyle/>
                    <a:p>
                      <a:pPr algn="l" fontAlgn="b"/>
                      <a:endParaRPr lang="en-US" sz="1600" b="0" i="0" u="none" strike="noStrike">
                        <a:solidFill>
                          <a:srgbClr val="000000"/>
                        </a:solidFill>
                        <a:effectLst/>
                        <a:latin typeface="Aptos Narrow" panose="020B0004020202020204" pitchFamily="34" charset="0"/>
                      </a:endParaRPr>
                    </a:p>
                  </a:txBody>
                  <a:tcPr marL="5234" marR="5234" marT="5234" marB="0" anchor="b"/>
                </a:tc>
                <a:tc>
                  <a:txBody>
                    <a:bodyPr/>
                    <a:lstStyle/>
                    <a:p>
                      <a:pPr algn="l" fontAlgn="b"/>
                      <a:r>
                        <a:rPr lang="en-US" sz="1600" u="none" strike="noStrike">
                          <a:effectLst/>
                        </a:rPr>
                        <a:t>Male Breast</a:t>
                      </a:r>
                      <a:endParaRPr lang="en-US" sz="1600" b="0" i="0" u="none" strike="noStrike">
                        <a:solidFill>
                          <a:srgbClr val="000000"/>
                        </a:solidFill>
                        <a:effectLst/>
                        <a:latin typeface="Aptos Narrow" panose="020B0004020202020204" pitchFamily="34" charset="0"/>
                      </a:endParaRPr>
                    </a:p>
                  </a:txBody>
                  <a:tcPr marL="5234" marR="5234" marT="5234" marB="0" anchor="b"/>
                </a:tc>
                <a:tc>
                  <a:txBody>
                    <a:bodyPr/>
                    <a:lstStyle/>
                    <a:p>
                      <a:pPr algn="r" fontAlgn="b"/>
                      <a:r>
                        <a:rPr lang="en-US" sz="1600" u="none" strike="noStrike">
                          <a:effectLst/>
                        </a:rPr>
                        <a:t>0.90</a:t>
                      </a:r>
                      <a:endParaRPr lang="en-US" sz="1600" b="0" i="0" u="none" strike="noStrike">
                        <a:solidFill>
                          <a:srgbClr val="000000"/>
                        </a:solidFill>
                        <a:effectLst/>
                        <a:latin typeface="Aptos Narrow" panose="020B0004020202020204" pitchFamily="34" charset="0"/>
                      </a:endParaRPr>
                    </a:p>
                  </a:txBody>
                  <a:tcPr marL="5234" marR="5234" marT="5234" marB="0" anchor="b"/>
                </a:tc>
                <a:extLst>
                  <a:ext uri="{0D108BD9-81ED-4DB2-BD59-A6C34878D82A}">
                    <a16:rowId xmlns:a16="http://schemas.microsoft.com/office/drawing/2014/main" val="488294633"/>
                  </a:ext>
                </a:extLst>
              </a:tr>
              <a:tr h="282012">
                <a:tc>
                  <a:txBody>
                    <a:bodyPr/>
                    <a:lstStyle/>
                    <a:p>
                      <a:pPr algn="l" fontAlgn="b"/>
                      <a:r>
                        <a:rPr lang="en-US" sz="1600" u="none" strike="noStrike" dirty="0">
                          <a:effectLst/>
                        </a:rPr>
                        <a:t>Female Breast</a:t>
                      </a:r>
                      <a:endParaRPr lang="en-US" sz="1600" b="0" i="0" u="none" strike="noStrike" dirty="0">
                        <a:solidFill>
                          <a:srgbClr val="000000"/>
                        </a:solidFill>
                        <a:effectLst/>
                        <a:latin typeface="Aptos Narrow" panose="020B0004020202020204" pitchFamily="34" charset="0"/>
                      </a:endParaRPr>
                    </a:p>
                  </a:txBody>
                  <a:tcPr marL="5234" marR="5234" marT="5234" marB="0" anchor="b"/>
                </a:tc>
                <a:tc>
                  <a:txBody>
                    <a:bodyPr/>
                    <a:lstStyle/>
                    <a:p>
                      <a:pPr algn="r" fontAlgn="b"/>
                      <a:r>
                        <a:rPr lang="en-US" sz="1600" u="none" strike="noStrike">
                          <a:effectLst/>
                        </a:rPr>
                        <a:t>113.8</a:t>
                      </a:r>
                      <a:endParaRPr lang="en-US" sz="1600" b="0" i="0" u="none" strike="noStrike">
                        <a:solidFill>
                          <a:srgbClr val="000000"/>
                        </a:solidFill>
                        <a:effectLst/>
                        <a:latin typeface="Aptos Narrow" panose="020B0004020202020204" pitchFamily="34" charset="0"/>
                      </a:endParaRPr>
                    </a:p>
                  </a:txBody>
                  <a:tcPr marL="5234" marR="5234" marT="5234" marB="0" anchor="b"/>
                </a:tc>
                <a:tc>
                  <a:txBody>
                    <a:bodyPr/>
                    <a:lstStyle/>
                    <a:p>
                      <a:pPr algn="l" fontAlgn="b"/>
                      <a:endParaRPr lang="en-US" sz="1600" b="0" i="0" u="none" strike="noStrike">
                        <a:solidFill>
                          <a:srgbClr val="000000"/>
                        </a:solidFill>
                        <a:effectLst/>
                        <a:latin typeface="Aptos Narrow" panose="020B0004020202020204" pitchFamily="34" charset="0"/>
                      </a:endParaRPr>
                    </a:p>
                  </a:txBody>
                  <a:tcPr marL="5234" marR="5234" marT="5234" marB="0" anchor="b"/>
                </a:tc>
                <a:tc>
                  <a:txBody>
                    <a:bodyPr/>
                    <a:lstStyle/>
                    <a:p>
                      <a:pPr algn="l" fontAlgn="b"/>
                      <a:r>
                        <a:rPr lang="en-US" sz="1600" u="none" strike="noStrike">
                          <a:effectLst/>
                        </a:rPr>
                        <a:t>Female Breast</a:t>
                      </a:r>
                      <a:endParaRPr lang="en-US" sz="1600" b="0" i="0" u="none" strike="noStrike">
                        <a:solidFill>
                          <a:srgbClr val="000000"/>
                        </a:solidFill>
                        <a:effectLst/>
                        <a:latin typeface="Aptos Narrow" panose="020B0004020202020204" pitchFamily="34" charset="0"/>
                      </a:endParaRPr>
                    </a:p>
                  </a:txBody>
                  <a:tcPr marL="5234" marR="5234" marT="5234" marB="0" anchor="b"/>
                </a:tc>
                <a:tc>
                  <a:txBody>
                    <a:bodyPr/>
                    <a:lstStyle/>
                    <a:p>
                      <a:pPr algn="r" fontAlgn="b"/>
                      <a:r>
                        <a:rPr lang="en-US" sz="1600" u="none" strike="noStrike">
                          <a:effectLst/>
                        </a:rPr>
                        <a:t>44.8</a:t>
                      </a:r>
                      <a:endParaRPr lang="en-US" sz="1600" b="0" i="0" u="none" strike="noStrike">
                        <a:solidFill>
                          <a:srgbClr val="000000"/>
                        </a:solidFill>
                        <a:effectLst/>
                        <a:latin typeface="Aptos Narrow" panose="020B0004020202020204" pitchFamily="34" charset="0"/>
                      </a:endParaRPr>
                    </a:p>
                  </a:txBody>
                  <a:tcPr marL="5234" marR="5234" marT="5234" marB="0" anchor="b"/>
                </a:tc>
                <a:tc>
                  <a:txBody>
                    <a:bodyPr/>
                    <a:lstStyle/>
                    <a:p>
                      <a:pPr algn="l" fontAlgn="b"/>
                      <a:endParaRPr lang="en-US" sz="1600" b="0" i="0" u="none" strike="noStrike">
                        <a:solidFill>
                          <a:srgbClr val="000000"/>
                        </a:solidFill>
                        <a:effectLst/>
                        <a:latin typeface="Aptos Narrow" panose="020B0004020202020204" pitchFamily="34" charset="0"/>
                      </a:endParaRPr>
                    </a:p>
                  </a:txBody>
                  <a:tcPr marL="5234" marR="5234" marT="5234" marB="0" anchor="b"/>
                </a:tc>
                <a:tc>
                  <a:txBody>
                    <a:bodyPr/>
                    <a:lstStyle/>
                    <a:p>
                      <a:pPr algn="l" fontAlgn="b"/>
                      <a:r>
                        <a:rPr lang="en-US" sz="1600" u="none" strike="noStrike">
                          <a:effectLst/>
                        </a:rPr>
                        <a:t>Liver_Intrahepatic_Bile_Duct</a:t>
                      </a:r>
                      <a:endParaRPr lang="en-US" sz="1600" b="0" i="0" u="none" strike="noStrike">
                        <a:solidFill>
                          <a:srgbClr val="000000"/>
                        </a:solidFill>
                        <a:effectLst/>
                        <a:latin typeface="Aptos Narrow" panose="020B0004020202020204" pitchFamily="34" charset="0"/>
                      </a:endParaRPr>
                    </a:p>
                  </a:txBody>
                  <a:tcPr marL="5234" marR="5234" marT="5234" marB="0" anchor="b"/>
                </a:tc>
                <a:tc>
                  <a:txBody>
                    <a:bodyPr/>
                    <a:lstStyle/>
                    <a:p>
                      <a:pPr algn="r" fontAlgn="b"/>
                      <a:r>
                        <a:rPr lang="en-US" sz="1600" u="none" strike="noStrike">
                          <a:effectLst/>
                        </a:rPr>
                        <a:t>0.88</a:t>
                      </a:r>
                      <a:endParaRPr lang="en-US" sz="1600" b="0" i="0" u="none" strike="noStrike">
                        <a:solidFill>
                          <a:srgbClr val="000000"/>
                        </a:solidFill>
                        <a:effectLst/>
                        <a:latin typeface="Aptos Narrow" panose="020B0004020202020204" pitchFamily="34" charset="0"/>
                      </a:endParaRPr>
                    </a:p>
                  </a:txBody>
                  <a:tcPr marL="5234" marR="5234" marT="5234" marB="0" anchor="b"/>
                </a:tc>
                <a:extLst>
                  <a:ext uri="{0D108BD9-81ED-4DB2-BD59-A6C34878D82A}">
                    <a16:rowId xmlns:a16="http://schemas.microsoft.com/office/drawing/2014/main" val="780889447"/>
                  </a:ext>
                </a:extLst>
              </a:tr>
              <a:tr h="282012">
                <a:tc>
                  <a:txBody>
                    <a:bodyPr/>
                    <a:lstStyle/>
                    <a:p>
                      <a:pPr algn="l" fontAlgn="b"/>
                      <a:r>
                        <a:rPr lang="en-US" sz="1600" u="none" strike="noStrike" dirty="0" err="1">
                          <a:effectLst/>
                        </a:rPr>
                        <a:t>Lung_Bronchus</a:t>
                      </a:r>
                      <a:endParaRPr lang="en-US" sz="1600" b="0" i="0" u="none" strike="noStrike" dirty="0">
                        <a:solidFill>
                          <a:srgbClr val="000000"/>
                        </a:solidFill>
                        <a:effectLst/>
                        <a:latin typeface="Aptos Narrow" panose="020B0004020202020204" pitchFamily="34" charset="0"/>
                      </a:endParaRPr>
                    </a:p>
                  </a:txBody>
                  <a:tcPr marL="5234" marR="5234" marT="5234" marB="0" anchor="b"/>
                </a:tc>
                <a:tc>
                  <a:txBody>
                    <a:bodyPr/>
                    <a:lstStyle/>
                    <a:p>
                      <a:pPr algn="r" fontAlgn="b"/>
                      <a:r>
                        <a:rPr lang="en-US" sz="1600" u="none" strike="noStrike">
                          <a:effectLst/>
                        </a:rPr>
                        <a:t>40.9</a:t>
                      </a:r>
                      <a:endParaRPr lang="en-US" sz="1600" b="0" i="0" u="none" strike="noStrike">
                        <a:solidFill>
                          <a:srgbClr val="000000"/>
                        </a:solidFill>
                        <a:effectLst/>
                        <a:latin typeface="Aptos Narrow" panose="020B0004020202020204" pitchFamily="34" charset="0"/>
                      </a:endParaRPr>
                    </a:p>
                  </a:txBody>
                  <a:tcPr marL="5234" marR="5234" marT="5234" marB="0" anchor="b"/>
                </a:tc>
                <a:tc>
                  <a:txBody>
                    <a:bodyPr/>
                    <a:lstStyle/>
                    <a:p>
                      <a:pPr algn="l" fontAlgn="b"/>
                      <a:endParaRPr lang="en-US" sz="1600" b="0" i="0" u="none" strike="noStrike">
                        <a:solidFill>
                          <a:srgbClr val="000000"/>
                        </a:solidFill>
                        <a:effectLst/>
                        <a:latin typeface="Aptos Narrow" panose="020B0004020202020204" pitchFamily="34" charset="0"/>
                      </a:endParaRPr>
                    </a:p>
                  </a:txBody>
                  <a:tcPr marL="5234" marR="5234" marT="5234" marB="0" anchor="b"/>
                </a:tc>
                <a:tc>
                  <a:txBody>
                    <a:bodyPr/>
                    <a:lstStyle/>
                    <a:p>
                      <a:pPr algn="l" fontAlgn="b"/>
                      <a:r>
                        <a:rPr lang="en-US" sz="1600" u="none" strike="noStrike">
                          <a:effectLst/>
                        </a:rPr>
                        <a:t>Lung_Bronchus</a:t>
                      </a:r>
                      <a:endParaRPr lang="en-US" sz="1600" b="0" i="0" u="none" strike="noStrike">
                        <a:solidFill>
                          <a:srgbClr val="000000"/>
                        </a:solidFill>
                        <a:effectLst/>
                        <a:latin typeface="Aptos Narrow" panose="020B0004020202020204" pitchFamily="34" charset="0"/>
                      </a:endParaRPr>
                    </a:p>
                  </a:txBody>
                  <a:tcPr marL="5234" marR="5234" marT="5234" marB="0" anchor="b"/>
                </a:tc>
                <a:tc>
                  <a:txBody>
                    <a:bodyPr/>
                    <a:lstStyle/>
                    <a:p>
                      <a:pPr algn="r" fontAlgn="b"/>
                      <a:r>
                        <a:rPr lang="en-US" sz="1600" u="none" strike="noStrike">
                          <a:effectLst/>
                        </a:rPr>
                        <a:t>28.9</a:t>
                      </a:r>
                      <a:endParaRPr lang="en-US" sz="1600" b="0" i="0" u="none" strike="noStrike">
                        <a:solidFill>
                          <a:srgbClr val="000000"/>
                        </a:solidFill>
                        <a:effectLst/>
                        <a:latin typeface="Aptos Narrow" panose="020B0004020202020204" pitchFamily="34" charset="0"/>
                      </a:endParaRPr>
                    </a:p>
                  </a:txBody>
                  <a:tcPr marL="5234" marR="5234" marT="5234" marB="0" anchor="b"/>
                </a:tc>
                <a:tc>
                  <a:txBody>
                    <a:bodyPr/>
                    <a:lstStyle/>
                    <a:p>
                      <a:pPr algn="l" fontAlgn="b"/>
                      <a:endParaRPr lang="en-US" sz="1600" b="0" i="0" u="none" strike="noStrike">
                        <a:solidFill>
                          <a:srgbClr val="000000"/>
                        </a:solidFill>
                        <a:effectLst/>
                        <a:latin typeface="Aptos Narrow" panose="020B0004020202020204" pitchFamily="34" charset="0"/>
                      </a:endParaRPr>
                    </a:p>
                  </a:txBody>
                  <a:tcPr marL="5234" marR="5234" marT="5234" marB="0" anchor="b"/>
                </a:tc>
                <a:tc>
                  <a:txBody>
                    <a:bodyPr/>
                    <a:lstStyle/>
                    <a:p>
                      <a:pPr algn="l" fontAlgn="b"/>
                      <a:r>
                        <a:rPr lang="en-US" sz="1600" u="none" strike="noStrike">
                          <a:effectLst/>
                        </a:rPr>
                        <a:t>Esophagus</a:t>
                      </a:r>
                      <a:endParaRPr lang="en-US" sz="1600" b="0" i="0" u="none" strike="noStrike">
                        <a:solidFill>
                          <a:srgbClr val="000000"/>
                        </a:solidFill>
                        <a:effectLst/>
                        <a:latin typeface="Aptos Narrow" panose="020B0004020202020204" pitchFamily="34" charset="0"/>
                      </a:endParaRPr>
                    </a:p>
                  </a:txBody>
                  <a:tcPr marL="5234" marR="5234" marT="5234" marB="0" anchor="b"/>
                </a:tc>
                <a:tc>
                  <a:txBody>
                    <a:bodyPr/>
                    <a:lstStyle/>
                    <a:p>
                      <a:pPr algn="r" fontAlgn="b"/>
                      <a:r>
                        <a:rPr lang="en-US" sz="1600" u="none" strike="noStrike">
                          <a:effectLst/>
                        </a:rPr>
                        <a:t>0.84</a:t>
                      </a:r>
                      <a:endParaRPr lang="en-US" sz="1600" b="0" i="0" u="none" strike="noStrike">
                        <a:solidFill>
                          <a:srgbClr val="000000"/>
                        </a:solidFill>
                        <a:effectLst/>
                        <a:latin typeface="Aptos Narrow" panose="020B0004020202020204" pitchFamily="34" charset="0"/>
                      </a:endParaRPr>
                    </a:p>
                  </a:txBody>
                  <a:tcPr marL="5234" marR="5234" marT="5234" marB="0" anchor="b"/>
                </a:tc>
                <a:extLst>
                  <a:ext uri="{0D108BD9-81ED-4DB2-BD59-A6C34878D82A}">
                    <a16:rowId xmlns:a16="http://schemas.microsoft.com/office/drawing/2014/main" val="168019714"/>
                  </a:ext>
                </a:extLst>
              </a:tr>
              <a:tr h="282012">
                <a:tc>
                  <a:txBody>
                    <a:bodyPr/>
                    <a:lstStyle/>
                    <a:p>
                      <a:pPr algn="l" fontAlgn="b"/>
                      <a:r>
                        <a:rPr lang="en-US" sz="1600" u="none" strike="noStrike" dirty="0" err="1">
                          <a:effectLst/>
                        </a:rPr>
                        <a:t>Corpus_Uterus_NOS</a:t>
                      </a:r>
                      <a:endParaRPr lang="en-US" sz="1600" b="0" i="0" u="none" strike="noStrike" dirty="0">
                        <a:solidFill>
                          <a:srgbClr val="000000"/>
                        </a:solidFill>
                        <a:effectLst/>
                        <a:latin typeface="Aptos Narrow" panose="020B0004020202020204" pitchFamily="34" charset="0"/>
                      </a:endParaRPr>
                    </a:p>
                  </a:txBody>
                  <a:tcPr marL="5234" marR="5234" marT="5234" marB="0" anchor="b"/>
                </a:tc>
                <a:tc>
                  <a:txBody>
                    <a:bodyPr/>
                    <a:lstStyle/>
                    <a:p>
                      <a:pPr algn="r" fontAlgn="b"/>
                      <a:r>
                        <a:rPr lang="en-US" sz="1600" u="none" strike="noStrike">
                          <a:effectLst/>
                        </a:rPr>
                        <a:t>31.6</a:t>
                      </a:r>
                      <a:endParaRPr lang="en-US" sz="1600" b="0" i="0" u="none" strike="noStrike">
                        <a:solidFill>
                          <a:srgbClr val="000000"/>
                        </a:solidFill>
                        <a:effectLst/>
                        <a:latin typeface="Aptos Narrow" panose="020B0004020202020204" pitchFamily="34" charset="0"/>
                      </a:endParaRPr>
                    </a:p>
                  </a:txBody>
                  <a:tcPr marL="5234" marR="5234" marT="5234" marB="0" anchor="b"/>
                </a:tc>
                <a:tc>
                  <a:txBody>
                    <a:bodyPr/>
                    <a:lstStyle/>
                    <a:p>
                      <a:pPr algn="l" fontAlgn="b"/>
                      <a:endParaRPr lang="en-US" sz="1600" b="0" i="0" u="none" strike="noStrike">
                        <a:solidFill>
                          <a:srgbClr val="000000"/>
                        </a:solidFill>
                        <a:effectLst/>
                        <a:latin typeface="Aptos Narrow" panose="020B0004020202020204" pitchFamily="34" charset="0"/>
                      </a:endParaRPr>
                    </a:p>
                  </a:txBody>
                  <a:tcPr marL="5234" marR="5234" marT="5234" marB="0" anchor="b"/>
                </a:tc>
                <a:tc>
                  <a:txBody>
                    <a:bodyPr/>
                    <a:lstStyle/>
                    <a:p>
                      <a:pPr algn="l" fontAlgn="b"/>
                      <a:r>
                        <a:rPr lang="en-US" sz="1600" u="none" strike="noStrike">
                          <a:effectLst/>
                        </a:rPr>
                        <a:t>Colon_excluding_Rectum</a:t>
                      </a:r>
                      <a:endParaRPr lang="en-US" sz="1600" b="0" i="0" u="none" strike="noStrike">
                        <a:solidFill>
                          <a:srgbClr val="000000"/>
                        </a:solidFill>
                        <a:effectLst/>
                        <a:latin typeface="Aptos Narrow" panose="020B0004020202020204" pitchFamily="34" charset="0"/>
                      </a:endParaRPr>
                    </a:p>
                  </a:txBody>
                  <a:tcPr marL="5234" marR="5234" marT="5234" marB="0" anchor="b"/>
                </a:tc>
                <a:tc>
                  <a:txBody>
                    <a:bodyPr/>
                    <a:lstStyle/>
                    <a:p>
                      <a:pPr algn="r" fontAlgn="b"/>
                      <a:r>
                        <a:rPr lang="en-US" sz="1600" u="none" strike="noStrike">
                          <a:effectLst/>
                        </a:rPr>
                        <a:t>17.1</a:t>
                      </a:r>
                      <a:endParaRPr lang="en-US" sz="1600" b="0" i="0" u="none" strike="noStrike">
                        <a:solidFill>
                          <a:srgbClr val="000000"/>
                        </a:solidFill>
                        <a:effectLst/>
                        <a:latin typeface="Aptos Narrow" panose="020B0004020202020204" pitchFamily="34" charset="0"/>
                      </a:endParaRPr>
                    </a:p>
                  </a:txBody>
                  <a:tcPr marL="5234" marR="5234" marT="5234" marB="0" anchor="b"/>
                </a:tc>
                <a:tc>
                  <a:txBody>
                    <a:bodyPr/>
                    <a:lstStyle/>
                    <a:p>
                      <a:pPr algn="l" fontAlgn="b"/>
                      <a:endParaRPr lang="en-US" sz="1600" b="0" i="0" u="none" strike="noStrike">
                        <a:solidFill>
                          <a:srgbClr val="000000"/>
                        </a:solidFill>
                        <a:effectLst/>
                        <a:latin typeface="Aptos Narrow" panose="020B0004020202020204" pitchFamily="34" charset="0"/>
                      </a:endParaRPr>
                    </a:p>
                  </a:txBody>
                  <a:tcPr marL="5234" marR="5234" marT="5234" marB="0" anchor="b"/>
                </a:tc>
                <a:tc>
                  <a:txBody>
                    <a:bodyPr/>
                    <a:lstStyle/>
                    <a:p>
                      <a:pPr algn="l" fontAlgn="b"/>
                      <a:r>
                        <a:rPr lang="en-US" sz="1600" u="none" strike="noStrike">
                          <a:effectLst/>
                        </a:rPr>
                        <a:t>Larynx</a:t>
                      </a:r>
                      <a:endParaRPr lang="en-US" sz="1600" b="0" i="0" u="none" strike="noStrike">
                        <a:solidFill>
                          <a:srgbClr val="000000"/>
                        </a:solidFill>
                        <a:effectLst/>
                        <a:latin typeface="Aptos Narrow" panose="020B0004020202020204" pitchFamily="34" charset="0"/>
                      </a:endParaRPr>
                    </a:p>
                  </a:txBody>
                  <a:tcPr marL="5234" marR="5234" marT="5234" marB="0" anchor="b"/>
                </a:tc>
                <a:tc>
                  <a:txBody>
                    <a:bodyPr/>
                    <a:lstStyle/>
                    <a:p>
                      <a:pPr algn="r" fontAlgn="b"/>
                      <a:r>
                        <a:rPr lang="en-US" sz="1600" u="none" strike="noStrike">
                          <a:effectLst/>
                        </a:rPr>
                        <a:t>0.81</a:t>
                      </a:r>
                      <a:endParaRPr lang="en-US" sz="1600" b="0" i="0" u="none" strike="noStrike">
                        <a:solidFill>
                          <a:srgbClr val="000000"/>
                        </a:solidFill>
                        <a:effectLst/>
                        <a:latin typeface="Aptos Narrow" panose="020B0004020202020204" pitchFamily="34" charset="0"/>
                      </a:endParaRPr>
                    </a:p>
                  </a:txBody>
                  <a:tcPr marL="5234" marR="5234" marT="5234" marB="0" anchor="b"/>
                </a:tc>
                <a:extLst>
                  <a:ext uri="{0D108BD9-81ED-4DB2-BD59-A6C34878D82A}">
                    <a16:rowId xmlns:a16="http://schemas.microsoft.com/office/drawing/2014/main" val="455082198"/>
                  </a:ext>
                </a:extLst>
              </a:tr>
              <a:tr h="282012">
                <a:tc>
                  <a:txBody>
                    <a:bodyPr/>
                    <a:lstStyle/>
                    <a:p>
                      <a:pPr algn="l" fontAlgn="b"/>
                      <a:r>
                        <a:rPr lang="en-US" sz="1600" u="none" strike="noStrike" dirty="0" err="1">
                          <a:effectLst/>
                        </a:rPr>
                        <a:t>Colon_excluding_Rectum</a:t>
                      </a:r>
                      <a:endParaRPr lang="en-US" sz="1600" b="0" i="0" u="none" strike="noStrike" dirty="0">
                        <a:solidFill>
                          <a:srgbClr val="000000"/>
                        </a:solidFill>
                        <a:effectLst/>
                        <a:latin typeface="Aptos Narrow" panose="020B0004020202020204" pitchFamily="34" charset="0"/>
                      </a:endParaRPr>
                    </a:p>
                  </a:txBody>
                  <a:tcPr marL="5234" marR="5234" marT="5234" marB="0" anchor="b"/>
                </a:tc>
                <a:tc>
                  <a:txBody>
                    <a:bodyPr/>
                    <a:lstStyle/>
                    <a:p>
                      <a:pPr algn="r" fontAlgn="b"/>
                      <a:r>
                        <a:rPr lang="en-US" sz="1600" u="none" strike="noStrike">
                          <a:effectLst/>
                        </a:rPr>
                        <a:t>24.3</a:t>
                      </a:r>
                      <a:endParaRPr lang="en-US" sz="1600" b="0" i="0" u="none" strike="noStrike">
                        <a:solidFill>
                          <a:srgbClr val="000000"/>
                        </a:solidFill>
                        <a:effectLst/>
                        <a:latin typeface="Aptos Narrow" panose="020B0004020202020204" pitchFamily="34" charset="0"/>
                      </a:endParaRPr>
                    </a:p>
                  </a:txBody>
                  <a:tcPr marL="5234" marR="5234" marT="5234" marB="0" anchor="b"/>
                </a:tc>
                <a:tc>
                  <a:txBody>
                    <a:bodyPr/>
                    <a:lstStyle/>
                    <a:p>
                      <a:pPr algn="l" fontAlgn="b"/>
                      <a:endParaRPr lang="en-US" sz="1600" b="0" i="0" u="none" strike="noStrike">
                        <a:solidFill>
                          <a:srgbClr val="000000"/>
                        </a:solidFill>
                        <a:effectLst/>
                        <a:latin typeface="Aptos Narrow" panose="020B0004020202020204" pitchFamily="34" charset="0"/>
                      </a:endParaRPr>
                    </a:p>
                  </a:txBody>
                  <a:tcPr marL="5234" marR="5234" marT="5234" marB="0" anchor="b"/>
                </a:tc>
                <a:tc>
                  <a:txBody>
                    <a:bodyPr/>
                    <a:lstStyle/>
                    <a:p>
                      <a:pPr algn="l" fontAlgn="b"/>
                      <a:r>
                        <a:rPr lang="en-US" sz="1600" u="none" strike="noStrike">
                          <a:effectLst/>
                        </a:rPr>
                        <a:t>Corpus_Uterus_NOS</a:t>
                      </a:r>
                      <a:endParaRPr lang="en-US" sz="1600" b="0" i="0" u="none" strike="noStrike">
                        <a:solidFill>
                          <a:srgbClr val="000000"/>
                        </a:solidFill>
                        <a:effectLst/>
                        <a:latin typeface="Aptos Narrow" panose="020B0004020202020204" pitchFamily="34" charset="0"/>
                      </a:endParaRPr>
                    </a:p>
                  </a:txBody>
                  <a:tcPr marL="5234" marR="5234" marT="5234" marB="0" anchor="b"/>
                </a:tc>
                <a:tc>
                  <a:txBody>
                    <a:bodyPr/>
                    <a:lstStyle/>
                    <a:p>
                      <a:pPr algn="r" fontAlgn="b"/>
                      <a:r>
                        <a:rPr lang="en-US" sz="1600" u="none" strike="noStrike">
                          <a:effectLst/>
                        </a:rPr>
                        <a:t>16.8</a:t>
                      </a:r>
                      <a:endParaRPr lang="en-US" sz="1600" b="0" i="0" u="none" strike="noStrike">
                        <a:solidFill>
                          <a:srgbClr val="000000"/>
                        </a:solidFill>
                        <a:effectLst/>
                        <a:latin typeface="Aptos Narrow" panose="020B0004020202020204" pitchFamily="34" charset="0"/>
                      </a:endParaRPr>
                    </a:p>
                  </a:txBody>
                  <a:tcPr marL="5234" marR="5234" marT="5234" marB="0" anchor="b"/>
                </a:tc>
                <a:tc>
                  <a:txBody>
                    <a:bodyPr/>
                    <a:lstStyle/>
                    <a:p>
                      <a:pPr algn="l" fontAlgn="b"/>
                      <a:endParaRPr lang="en-US" sz="1600" b="0" i="0" u="none" strike="noStrike">
                        <a:solidFill>
                          <a:srgbClr val="000000"/>
                        </a:solidFill>
                        <a:effectLst/>
                        <a:latin typeface="Aptos Narrow" panose="020B0004020202020204" pitchFamily="34" charset="0"/>
                      </a:endParaRPr>
                    </a:p>
                  </a:txBody>
                  <a:tcPr marL="5234" marR="5234" marT="5234" marB="0" anchor="b"/>
                </a:tc>
                <a:tc>
                  <a:txBody>
                    <a:bodyPr/>
                    <a:lstStyle/>
                    <a:p>
                      <a:pPr algn="l" fontAlgn="b"/>
                      <a:r>
                        <a:rPr lang="en-US" sz="1600" u="none" strike="noStrike">
                          <a:effectLst/>
                        </a:rPr>
                        <a:t>Mesothelioma</a:t>
                      </a:r>
                      <a:endParaRPr lang="en-US" sz="1600" b="0" i="0" u="none" strike="noStrike">
                        <a:solidFill>
                          <a:srgbClr val="000000"/>
                        </a:solidFill>
                        <a:effectLst/>
                        <a:latin typeface="Aptos Narrow" panose="020B0004020202020204" pitchFamily="34" charset="0"/>
                      </a:endParaRPr>
                    </a:p>
                  </a:txBody>
                  <a:tcPr marL="5234" marR="5234" marT="5234" marB="0" anchor="b"/>
                </a:tc>
                <a:tc>
                  <a:txBody>
                    <a:bodyPr/>
                    <a:lstStyle/>
                    <a:p>
                      <a:pPr algn="r" fontAlgn="b"/>
                      <a:r>
                        <a:rPr lang="en-US" sz="1600" u="none" strike="noStrike">
                          <a:effectLst/>
                        </a:rPr>
                        <a:t>0.75</a:t>
                      </a:r>
                      <a:endParaRPr lang="en-US" sz="1600" b="0" i="0" u="none" strike="noStrike">
                        <a:solidFill>
                          <a:srgbClr val="000000"/>
                        </a:solidFill>
                        <a:effectLst/>
                        <a:latin typeface="Aptos Narrow" panose="020B0004020202020204" pitchFamily="34" charset="0"/>
                      </a:endParaRPr>
                    </a:p>
                  </a:txBody>
                  <a:tcPr marL="5234" marR="5234" marT="5234" marB="0" anchor="b"/>
                </a:tc>
                <a:extLst>
                  <a:ext uri="{0D108BD9-81ED-4DB2-BD59-A6C34878D82A}">
                    <a16:rowId xmlns:a16="http://schemas.microsoft.com/office/drawing/2014/main" val="3496547208"/>
                  </a:ext>
                </a:extLst>
              </a:tr>
              <a:tr h="282012">
                <a:tc>
                  <a:txBody>
                    <a:bodyPr/>
                    <a:lstStyle/>
                    <a:p>
                      <a:pPr algn="l" fontAlgn="b"/>
                      <a:r>
                        <a:rPr lang="en-US" sz="1600" u="none" strike="noStrike" dirty="0" err="1">
                          <a:effectLst/>
                        </a:rPr>
                        <a:t>Non_Hodgkin_Lymphoma</a:t>
                      </a:r>
                      <a:endParaRPr lang="en-US" sz="1600" b="0" i="0" u="none" strike="noStrike" dirty="0">
                        <a:solidFill>
                          <a:srgbClr val="000000"/>
                        </a:solidFill>
                        <a:effectLst/>
                        <a:latin typeface="Aptos Narrow" panose="020B0004020202020204" pitchFamily="34" charset="0"/>
                      </a:endParaRPr>
                    </a:p>
                  </a:txBody>
                  <a:tcPr marL="5234" marR="5234" marT="5234" marB="0" anchor="b"/>
                </a:tc>
                <a:tc>
                  <a:txBody>
                    <a:bodyPr/>
                    <a:lstStyle/>
                    <a:p>
                      <a:pPr algn="r" fontAlgn="b"/>
                      <a:r>
                        <a:rPr lang="en-US" sz="1600" u="none" strike="noStrike">
                          <a:effectLst/>
                        </a:rPr>
                        <a:t>18.1</a:t>
                      </a:r>
                      <a:endParaRPr lang="en-US" sz="1600" b="0" i="0" u="none" strike="noStrike">
                        <a:solidFill>
                          <a:srgbClr val="000000"/>
                        </a:solidFill>
                        <a:effectLst/>
                        <a:latin typeface="Aptos Narrow" panose="020B0004020202020204" pitchFamily="34" charset="0"/>
                      </a:endParaRPr>
                    </a:p>
                  </a:txBody>
                  <a:tcPr marL="5234" marR="5234" marT="5234" marB="0" anchor="b"/>
                </a:tc>
                <a:tc>
                  <a:txBody>
                    <a:bodyPr/>
                    <a:lstStyle/>
                    <a:p>
                      <a:pPr algn="l" fontAlgn="b"/>
                      <a:endParaRPr lang="en-US" sz="1600" b="0" i="0" u="none" strike="noStrike">
                        <a:solidFill>
                          <a:srgbClr val="000000"/>
                        </a:solidFill>
                        <a:effectLst/>
                        <a:latin typeface="Aptos Narrow" panose="020B0004020202020204" pitchFamily="34" charset="0"/>
                      </a:endParaRPr>
                    </a:p>
                  </a:txBody>
                  <a:tcPr marL="5234" marR="5234" marT="5234" marB="0" anchor="b"/>
                </a:tc>
                <a:tc>
                  <a:txBody>
                    <a:bodyPr/>
                    <a:lstStyle/>
                    <a:p>
                      <a:pPr algn="l" fontAlgn="b"/>
                      <a:r>
                        <a:rPr lang="en-US" sz="1600" u="none" strike="noStrike">
                          <a:effectLst/>
                        </a:rPr>
                        <a:t>Liver_Intrahepatic_Bile_Duct</a:t>
                      </a:r>
                      <a:endParaRPr lang="en-US" sz="1600" b="0" i="0" u="none" strike="noStrike">
                        <a:solidFill>
                          <a:srgbClr val="000000"/>
                        </a:solidFill>
                        <a:effectLst/>
                        <a:latin typeface="Aptos Narrow" panose="020B0004020202020204" pitchFamily="34" charset="0"/>
                      </a:endParaRPr>
                    </a:p>
                  </a:txBody>
                  <a:tcPr marL="5234" marR="5234" marT="5234" marB="0" anchor="b"/>
                </a:tc>
                <a:tc>
                  <a:txBody>
                    <a:bodyPr/>
                    <a:lstStyle/>
                    <a:p>
                      <a:pPr algn="r" fontAlgn="b"/>
                      <a:r>
                        <a:rPr lang="en-US" sz="1600" u="none" strike="noStrike">
                          <a:effectLst/>
                        </a:rPr>
                        <a:t>10.6</a:t>
                      </a:r>
                      <a:endParaRPr lang="en-US" sz="1600" b="0" i="0" u="none" strike="noStrike">
                        <a:solidFill>
                          <a:srgbClr val="000000"/>
                        </a:solidFill>
                        <a:effectLst/>
                        <a:latin typeface="Aptos Narrow" panose="020B0004020202020204" pitchFamily="34" charset="0"/>
                      </a:endParaRPr>
                    </a:p>
                  </a:txBody>
                  <a:tcPr marL="5234" marR="5234" marT="5234" marB="0" anchor="b"/>
                </a:tc>
                <a:tc>
                  <a:txBody>
                    <a:bodyPr/>
                    <a:lstStyle/>
                    <a:p>
                      <a:pPr algn="l" fontAlgn="b"/>
                      <a:endParaRPr lang="en-US" sz="1600" b="0" i="0" u="none" strike="noStrike">
                        <a:solidFill>
                          <a:srgbClr val="000000"/>
                        </a:solidFill>
                        <a:effectLst/>
                        <a:latin typeface="Aptos Narrow" panose="020B0004020202020204" pitchFamily="34" charset="0"/>
                      </a:endParaRPr>
                    </a:p>
                  </a:txBody>
                  <a:tcPr marL="5234" marR="5234" marT="5234" marB="0" anchor="b"/>
                </a:tc>
                <a:tc>
                  <a:txBody>
                    <a:bodyPr/>
                    <a:lstStyle/>
                    <a:p>
                      <a:pPr algn="l" fontAlgn="b"/>
                      <a:r>
                        <a:rPr lang="en-US" sz="1600" u="none" strike="noStrike">
                          <a:effectLst/>
                        </a:rPr>
                        <a:t>Brain_Other_Nervous_System</a:t>
                      </a:r>
                      <a:endParaRPr lang="en-US" sz="1600" b="0" i="0" u="none" strike="noStrike">
                        <a:solidFill>
                          <a:srgbClr val="000000"/>
                        </a:solidFill>
                        <a:effectLst/>
                        <a:latin typeface="Aptos Narrow" panose="020B0004020202020204" pitchFamily="34" charset="0"/>
                      </a:endParaRPr>
                    </a:p>
                  </a:txBody>
                  <a:tcPr marL="5234" marR="5234" marT="5234" marB="0" anchor="b"/>
                </a:tc>
                <a:tc>
                  <a:txBody>
                    <a:bodyPr/>
                    <a:lstStyle/>
                    <a:p>
                      <a:pPr algn="r" fontAlgn="b"/>
                      <a:r>
                        <a:rPr lang="en-US" sz="1600" u="none" strike="noStrike" dirty="0">
                          <a:effectLst/>
                        </a:rPr>
                        <a:t>0.72</a:t>
                      </a:r>
                      <a:endParaRPr lang="en-US" sz="1600" b="0" i="0" u="none" strike="noStrike" dirty="0">
                        <a:solidFill>
                          <a:srgbClr val="000000"/>
                        </a:solidFill>
                        <a:effectLst/>
                        <a:latin typeface="Aptos Narrow" panose="020B0004020202020204" pitchFamily="34" charset="0"/>
                      </a:endParaRPr>
                    </a:p>
                  </a:txBody>
                  <a:tcPr marL="5234" marR="5234" marT="5234" marB="0" anchor="b"/>
                </a:tc>
                <a:extLst>
                  <a:ext uri="{0D108BD9-81ED-4DB2-BD59-A6C34878D82A}">
                    <a16:rowId xmlns:a16="http://schemas.microsoft.com/office/drawing/2014/main" val="2866704113"/>
                  </a:ext>
                </a:extLst>
              </a:tr>
            </a:tbl>
          </a:graphicData>
        </a:graphic>
      </p:graphicFrame>
      <p:graphicFrame>
        <p:nvGraphicFramePr>
          <p:cNvPr id="20" name="Table 19">
            <a:extLst>
              <a:ext uri="{FF2B5EF4-FFF2-40B4-BE49-F238E27FC236}">
                <a16:creationId xmlns:a16="http://schemas.microsoft.com/office/drawing/2014/main" id="{B3D7C36F-2B00-00E9-076C-CD9BC14B9D8A}"/>
              </a:ext>
            </a:extLst>
          </p:cNvPr>
          <p:cNvGraphicFramePr>
            <a:graphicFrameLocks noGrp="1"/>
          </p:cNvGraphicFramePr>
          <p:nvPr>
            <p:extLst>
              <p:ext uri="{D42A27DB-BD31-4B8C-83A1-F6EECF244321}">
                <p14:modId xmlns:p14="http://schemas.microsoft.com/office/powerpoint/2010/main" val="1515657693"/>
              </p:ext>
            </p:extLst>
          </p:nvPr>
        </p:nvGraphicFramePr>
        <p:xfrm>
          <a:off x="662351" y="3979793"/>
          <a:ext cx="10908791" cy="2542032"/>
        </p:xfrm>
        <a:graphic>
          <a:graphicData uri="http://schemas.openxmlformats.org/drawingml/2006/table">
            <a:tbl>
              <a:tblPr firstRow="1" bandRow="1">
                <a:tableStyleId>{7DF18680-E054-41AD-8BC1-D1AEF772440D}</a:tableStyleId>
              </a:tblPr>
              <a:tblGrid>
                <a:gridCol w="2840245">
                  <a:extLst>
                    <a:ext uri="{9D8B030D-6E8A-4147-A177-3AD203B41FA5}">
                      <a16:colId xmlns:a16="http://schemas.microsoft.com/office/drawing/2014/main" val="2062941556"/>
                    </a:ext>
                  </a:extLst>
                </a:gridCol>
                <a:gridCol w="633082">
                  <a:extLst>
                    <a:ext uri="{9D8B030D-6E8A-4147-A177-3AD203B41FA5}">
                      <a16:colId xmlns:a16="http://schemas.microsoft.com/office/drawing/2014/main" val="2795678029"/>
                    </a:ext>
                  </a:extLst>
                </a:gridCol>
                <a:gridCol w="136851">
                  <a:extLst>
                    <a:ext uri="{9D8B030D-6E8A-4147-A177-3AD203B41FA5}">
                      <a16:colId xmlns:a16="http://schemas.microsoft.com/office/drawing/2014/main" val="2419777177"/>
                    </a:ext>
                  </a:extLst>
                </a:gridCol>
                <a:gridCol w="2715210">
                  <a:extLst>
                    <a:ext uri="{9D8B030D-6E8A-4147-A177-3AD203B41FA5}">
                      <a16:colId xmlns:a16="http://schemas.microsoft.com/office/drawing/2014/main" val="1463875663"/>
                    </a:ext>
                  </a:extLst>
                </a:gridCol>
                <a:gridCol w="633082">
                  <a:extLst>
                    <a:ext uri="{9D8B030D-6E8A-4147-A177-3AD203B41FA5}">
                      <a16:colId xmlns:a16="http://schemas.microsoft.com/office/drawing/2014/main" val="846038491"/>
                    </a:ext>
                  </a:extLst>
                </a:gridCol>
                <a:gridCol w="127253">
                  <a:extLst>
                    <a:ext uri="{9D8B030D-6E8A-4147-A177-3AD203B41FA5}">
                      <a16:colId xmlns:a16="http://schemas.microsoft.com/office/drawing/2014/main" val="359121356"/>
                    </a:ext>
                  </a:extLst>
                </a:gridCol>
                <a:gridCol w="3189986">
                  <a:extLst>
                    <a:ext uri="{9D8B030D-6E8A-4147-A177-3AD203B41FA5}">
                      <a16:colId xmlns:a16="http://schemas.microsoft.com/office/drawing/2014/main" val="1669913644"/>
                    </a:ext>
                  </a:extLst>
                </a:gridCol>
                <a:gridCol w="633082">
                  <a:extLst>
                    <a:ext uri="{9D8B030D-6E8A-4147-A177-3AD203B41FA5}">
                      <a16:colId xmlns:a16="http://schemas.microsoft.com/office/drawing/2014/main" val="3362803455"/>
                    </a:ext>
                  </a:extLst>
                </a:gridCol>
              </a:tblGrid>
              <a:tr h="282448">
                <a:tc gridSpan="8">
                  <a:txBody>
                    <a:bodyPr/>
                    <a:lstStyle/>
                    <a:p>
                      <a:pPr algn="ctr" fontAlgn="b"/>
                      <a:r>
                        <a:rPr lang="en-US" sz="1500" u="none" strike="noStrike" dirty="0">
                          <a:effectLst/>
                        </a:rPr>
                        <a:t>Bronx burden compared to NYS (without NYC)</a:t>
                      </a:r>
                      <a:endParaRPr lang="en-US" sz="1500" b="0" i="0" u="none" strike="noStrike" dirty="0">
                        <a:solidFill>
                          <a:srgbClr val="000000"/>
                        </a:solidFill>
                        <a:effectLst/>
                        <a:latin typeface="Aptos Narrow" panose="020B0004020202020204" pitchFamily="34" charset="0"/>
                      </a:endParaRPr>
                    </a:p>
                  </a:txBody>
                  <a:tcPr marL="5378" marR="5378" marT="5378"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36687714"/>
                  </a:ext>
                </a:extLst>
              </a:tr>
              <a:tr h="282448">
                <a:tc gridSpan="3">
                  <a:txBody>
                    <a:bodyPr/>
                    <a:lstStyle/>
                    <a:p>
                      <a:pPr algn="ctr" fontAlgn="b"/>
                      <a:r>
                        <a:rPr lang="en-US" sz="1500" b="1" u="none" strike="noStrike" dirty="0">
                          <a:effectLst/>
                        </a:rPr>
                        <a:t>Highest Relative Incidence</a:t>
                      </a:r>
                      <a:endParaRPr lang="en-US" sz="1500" b="1" i="0" u="none" strike="noStrike" dirty="0">
                        <a:solidFill>
                          <a:srgbClr val="000000"/>
                        </a:solidFill>
                        <a:effectLst/>
                        <a:latin typeface="Aptos Narrow" panose="020B0004020202020204" pitchFamily="34" charset="0"/>
                      </a:endParaRPr>
                    </a:p>
                  </a:txBody>
                  <a:tcPr marL="5378" marR="5378" marT="5378" marB="0" anchor="b"/>
                </a:tc>
                <a:tc hMerge="1">
                  <a:txBody>
                    <a:bodyPr/>
                    <a:lstStyle/>
                    <a:p>
                      <a:endParaRPr lang="en-US"/>
                    </a:p>
                  </a:txBody>
                  <a:tcPr/>
                </a:tc>
                <a:tc hMerge="1">
                  <a:txBody>
                    <a:bodyPr/>
                    <a:lstStyle/>
                    <a:p>
                      <a:endParaRPr lang="en-US"/>
                    </a:p>
                  </a:txBody>
                  <a:tcPr/>
                </a:tc>
                <a:tc gridSpan="3">
                  <a:txBody>
                    <a:bodyPr/>
                    <a:lstStyle/>
                    <a:p>
                      <a:pPr algn="ctr" fontAlgn="b"/>
                      <a:r>
                        <a:rPr lang="en-US" sz="1500" b="1" u="none" strike="noStrike">
                          <a:effectLst/>
                        </a:rPr>
                        <a:t>Highest Relative Mortality</a:t>
                      </a:r>
                      <a:endParaRPr lang="en-US" sz="1500" b="1" i="0" u="none" strike="noStrike">
                        <a:solidFill>
                          <a:srgbClr val="000000"/>
                        </a:solidFill>
                        <a:effectLst/>
                        <a:latin typeface="Aptos Narrow" panose="020B0004020202020204" pitchFamily="34" charset="0"/>
                      </a:endParaRPr>
                    </a:p>
                  </a:txBody>
                  <a:tcPr marL="5378" marR="5378" marT="5378" marB="0" anchor="b"/>
                </a:tc>
                <a:tc hMerge="1">
                  <a:txBody>
                    <a:bodyPr/>
                    <a:lstStyle/>
                    <a:p>
                      <a:endParaRPr lang="en-US"/>
                    </a:p>
                  </a:txBody>
                  <a:tcPr/>
                </a:tc>
                <a:tc hMerge="1">
                  <a:txBody>
                    <a:bodyPr/>
                    <a:lstStyle/>
                    <a:p>
                      <a:endParaRPr lang="en-US"/>
                    </a:p>
                  </a:txBody>
                  <a:tcPr/>
                </a:tc>
                <a:tc gridSpan="2">
                  <a:txBody>
                    <a:bodyPr/>
                    <a:lstStyle/>
                    <a:p>
                      <a:pPr algn="ctr" fontAlgn="b"/>
                      <a:r>
                        <a:rPr lang="en-US" sz="1500" b="1" u="none" strike="noStrike" dirty="0">
                          <a:effectLst/>
                        </a:rPr>
                        <a:t>Highest Relative MIR</a:t>
                      </a:r>
                      <a:endParaRPr lang="en-US" sz="1500" b="1" i="0" u="none" strike="noStrike" dirty="0">
                        <a:solidFill>
                          <a:srgbClr val="000000"/>
                        </a:solidFill>
                        <a:effectLst/>
                        <a:latin typeface="Aptos Narrow" panose="020B0004020202020204" pitchFamily="34" charset="0"/>
                      </a:endParaRPr>
                    </a:p>
                  </a:txBody>
                  <a:tcPr marL="5378" marR="5378" marT="5378" marB="0" anchor="b"/>
                </a:tc>
                <a:tc hMerge="1">
                  <a:txBody>
                    <a:bodyPr/>
                    <a:lstStyle/>
                    <a:p>
                      <a:endParaRPr lang="en-US"/>
                    </a:p>
                  </a:txBody>
                  <a:tcPr/>
                </a:tc>
                <a:extLst>
                  <a:ext uri="{0D108BD9-81ED-4DB2-BD59-A6C34878D82A}">
                    <a16:rowId xmlns:a16="http://schemas.microsoft.com/office/drawing/2014/main" val="1676516594"/>
                  </a:ext>
                </a:extLst>
              </a:tr>
              <a:tr h="282448">
                <a:tc>
                  <a:txBody>
                    <a:bodyPr/>
                    <a:lstStyle/>
                    <a:p>
                      <a:pPr algn="l" fontAlgn="b"/>
                      <a:r>
                        <a:rPr lang="en-US" sz="1500" u="none" strike="noStrike" dirty="0" err="1">
                          <a:effectLst/>
                        </a:rPr>
                        <a:t>All_Sites</a:t>
                      </a:r>
                      <a:endParaRPr lang="en-US" sz="1500" b="0" i="0" u="none" strike="noStrike" dirty="0">
                        <a:solidFill>
                          <a:srgbClr val="000000"/>
                        </a:solidFill>
                        <a:effectLst/>
                        <a:latin typeface="Aptos Narrow" panose="020B0004020202020204" pitchFamily="34" charset="0"/>
                      </a:endParaRPr>
                    </a:p>
                  </a:txBody>
                  <a:tcPr marL="5378" marR="5378" marT="5378" marB="0" anchor="b"/>
                </a:tc>
                <a:tc>
                  <a:txBody>
                    <a:bodyPr/>
                    <a:lstStyle/>
                    <a:p>
                      <a:pPr algn="r" fontAlgn="b"/>
                      <a:r>
                        <a:rPr lang="en-US" sz="1500" u="none" strike="noStrike">
                          <a:effectLst/>
                        </a:rPr>
                        <a:t>0.832</a:t>
                      </a:r>
                      <a:endParaRPr lang="en-US" sz="1500" b="0" i="0" u="none" strike="noStrike">
                        <a:solidFill>
                          <a:srgbClr val="000000"/>
                        </a:solidFill>
                        <a:effectLst/>
                        <a:latin typeface="Aptos Narrow" panose="020B0004020202020204" pitchFamily="34" charset="0"/>
                      </a:endParaRPr>
                    </a:p>
                  </a:txBody>
                  <a:tcPr marL="5378" marR="5378" marT="5378" marB="0" anchor="b"/>
                </a:tc>
                <a:tc>
                  <a:txBody>
                    <a:bodyPr/>
                    <a:lstStyle/>
                    <a:p>
                      <a:pPr algn="l" fontAlgn="b"/>
                      <a:endParaRPr lang="en-US" sz="1500" b="0" i="0" u="none" strike="noStrike">
                        <a:solidFill>
                          <a:srgbClr val="000000"/>
                        </a:solidFill>
                        <a:effectLst/>
                        <a:latin typeface="Aptos Narrow" panose="020B0004020202020204" pitchFamily="34" charset="0"/>
                      </a:endParaRPr>
                    </a:p>
                  </a:txBody>
                  <a:tcPr marL="5378" marR="5378" marT="5378" marB="0" anchor="b"/>
                </a:tc>
                <a:tc>
                  <a:txBody>
                    <a:bodyPr/>
                    <a:lstStyle/>
                    <a:p>
                      <a:pPr algn="l" fontAlgn="b"/>
                      <a:r>
                        <a:rPr lang="en-US" sz="1500" u="none" strike="noStrike">
                          <a:effectLst/>
                        </a:rPr>
                        <a:t>All_Sites</a:t>
                      </a:r>
                      <a:endParaRPr lang="en-US" sz="1500" b="0" i="0" u="none" strike="noStrike">
                        <a:solidFill>
                          <a:srgbClr val="000000"/>
                        </a:solidFill>
                        <a:effectLst/>
                        <a:latin typeface="Aptos Narrow" panose="020B0004020202020204" pitchFamily="34" charset="0"/>
                      </a:endParaRPr>
                    </a:p>
                  </a:txBody>
                  <a:tcPr marL="5378" marR="5378" marT="5378" marB="0" anchor="b"/>
                </a:tc>
                <a:tc>
                  <a:txBody>
                    <a:bodyPr/>
                    <a:lstStyle/>
                    <a:p>
                      <a:pPr algn="r" fontAlgn="b"/>
                      <a:r>
                        <a:rPr lang="en-US" sz="1500" u="none" strike="noStrike">
                          <a:effectLst/>
                        </a:rPr>
                        <a:t>0.923</a:t>
                      </a:r>
                      <a:endParaRPr lang="en-US" sz="1500" b="0" i="0" u="none" strike="noStrike">
                        <a:solidFill>
                          <a:srgbClr val="000000"/>
                        </a:solidFill>
                        <a:effectLst/>
                        <a:latin typeface="Aptos Narrow" panose="020B0004020202020204" pitchFamily="34" charset="0"/>
                      </a:endParaRPr>
                    </a:p>
                  </a:txBody>
                  <a:tcPr marL="5378" marR="5378" marT="5378" marB="0" anchor="b"/>
                </a:tc>
                <a:tc>
                  <a:txBody>
                    <a:bodyPr/>
                    <a:lstStyle/>
                    <a:p>
                      <a:pPr algn="l" fontAlgn="b"/>
                      <a:endParaRPr lang="en-US" sz="1500" b="0" i="0" u="none" strike="noStrike">
                        <a:solidFill>
                          <a:srgbClr val="000000"/>
                        </a:solidFill>
                        <a:effectLst/>
                        <a:latin typeface="Aptos Narrow" panose="020B0004020202020204" pitchFamily="34" charset="0"/>
                      </a:endParaRPr>
                    </a:p>
                  </a:txBody>
                  <a:tcPr marL="5378" marR="5378" marT="5378" marB="0" anchor="b"/>
                </a:tc>
                <a:tc>
                  <a:txBody>
                    <a:bodyPr/>
                    <a:lstStyle/>
                    <a:p>
                      <a:pPr algn="l" fontAlgn="b"/>
                      <a:r>
                        <a:rPr lang="en-US" sz="1500" u="none" strike="noStrike">
                          <a:effectLst/>
                        </a:rPr>
                        <a:t>All_Sites</a:t>
                      </a:r>
                      <a:endParaRPr lang="en-US" sz="1500" b="0" i="0" u="none" strike="noStrike">
                        <a:solidFill>
                          <a:srgbClr val="000000"/>
                        </a:solidFill>
                        <a:effectLst/>
                        <a:latin typeface="Aptos Narrow" panose="020B0004020202020204" pitchFamily="34" charset="0"/>
                      </a:endParaRPr>
                    </a:p>
                  </a:txBody>
                  <a:tcPr marL="5378" marR="5378" marT="5378" marB="0" anchor="b"/>
                </a:tc>
                <a:tc>
                  <a:txBody>
                    <a:bodyPr/>
                    <a:lstStyle/>
                    <a:p>
                      <a:pPr algn="r" fontAlgn="b"/>
                      <a:r>
                        <a:rPr lang="en-US" sz="1500" u="none" strike="noStrike">
                          <a:effectLst/>
                        </a:rPr>
                        <a:t>1.109</a:t>
                      </a:r>
                      <a:endParaRPr lang="en-US" sz="1500" b="0" i="0" u="none" strike="noStrike">
                        <a:solidFill>
                          <a:srgbClr val="000000"/>
                        </a:solidFill>
                        <a:effectLst/>
                        <a:latin typeface="Aptos Narrow" panose="020B0004020202020204" pitchFamily="34" charset="0"/>
                      </a:endParaRPr>
                    </a:p>
                  </a:txBody>
                  <a:tcPr marL="5378" marR="5378" marT="5378" marB="0" anchor="b"/>
                </a:tc>
                <a:extLst>
                  <a:ext uri="{0D108BD9-81ED-4DB2-BD59-A6C34878D82A}">
                    <a16:rowId xmlns:a16="http://schemas.microsoft.com/office/drawing/2014/main" val="2645958163"/>
                  </a:ext>
                </a:extLst>
              </a:tr>
              <a:tr h="282448">
                <a:tc>
                  <a:txBody>
                    <a:bodyPr/>
                    <a:lstStyle/>
                    <a:p>
                      <a:pPr algn="l" fontAlgn="b"/>
                      <a:r>
                        <a:rPr lang="en-US" sz="1500" u="none" strike="noStrike" dirty="0" err="1">
                          <a:effectLst/>
                        </a:rPr>
                        <a:t>Kaposi_Sarcoma</a:t>
                      </a:r>
                      <a:endParaRPr lang="en-US" sz="1500" b="0" i="0" u="none" strike="noStrike" dirty="0">
                        <a:solidFill>
                          <a:srgbClr val="000000"/>
                        </a:solidFill>
                        <a:effectLst/>
                        <a:latin typeface="Aptos Narrow" panose="020B0004020202020204" pitchFamily="34" charset="0"/>
                      </a:endParaRPr>
                    </a:p>
                  </a:txBody>
                  <a:tcPr marL="5378" marR="5378" marT="5378" marB="0" anchor="b"/>
                </a:tc>
                <a:tc>
                  <a:txBody>
                    <a:bodyPr/>
                    <a:lstStyle/>
                    <a:p>
                      <a:pPr algn="r" fontAlgn="b"/>
                      <a:r>
                        <a:rPr lang="en-US" sz="1500" u="none" strike="noStrike">
                          <a:effectLst/>
                        </a:rPr>
                        <a:t>6.500</a:t>
                      </a:r>
                      <a:endParaRPr lang="en-US" sz="1500" b="0" i="0" u="none" strike="noStrike">
                        <a:solidFill>
                          <a:srgbClr val="000000"/>
                        </a:solidFill>
                        <a:effectLst/>
                        <a:latin typeface="Aptos Narrow" panose="020B0004020202020204" pitchFamily="34" charset="0"/>
                      </a:endParaRPr>
                    </a:p>
                  </a:txBody>
                  <a:tcPr marL="5378" marR="5378" marT="5378" marB="0" anchor="b"/>
                </a:tc>
                <a:tc>
                  <a:txBody>
                    <a:bodyPr/>
                    <a:lstStyle/>
                    <a:p>
                      <a:pPr algn="l" fontAlgn="b"/>
                      <a:endParaRPr lang="en-US" sz="1500" b="0" i="0" u="none" strike="noStrike">
                        <a:solidFill>
                          <a:srgbClr val="000000"/>
                        </a:solidFill>
                        <a:effectLst/>
                        <a:latin typeface="Aptos Narrow" panose="020B0004020202020204" pitchFamily="34" charset="0"/>
                      </a:endParaRPr>
                    </a:p>
                  </a:txBody>
                  <a:tcPr marL="5378" marR="5378" marT="5378" marB="0" anchor="b"/>
                </a:tc>
                <a:tc>
                  <a:txBody>
                    <a:bodyPr/>
                    <a:lstStyle/>
                    <a:p>
                      <a:pPr algn="l" fontAlgn="b"/>
                      <a:r>
                        <a:rPr lang="en-US" sz="1500" u="none" strike="noStrike">
                          <a:effectLst/>
                        </a:rPr>
                        <a:t>Kaposi_Sarcoma</a:t>
                      </a:r>
                      <a:endParaRPr lang="en-US" sz="1500" b="0" i="0" u="none" strike="noStrike">
                        <a:solidFill>
                          <a:srgbClr val="000000"/>
                        </a:solidFill>
                        <a:effectLst/>
                        <a:latin typeface="Aptos Narrow" panose="020B0004020202020204" pitchFamily="34" charset="0"/>
                      </a:endParaRPr>
                    </a:p>
                  </a:txBody>
                  <a:tcPr marL="5378" marR="5378" marT="5378" marB="0" anchor="b"/>
                </a:tc>
                <a:tc>
                  <a:txBody>
                    <a:bodyPr/>
                    <a:lstStyle/>
                    <a:p>
                      <a:pPr algn="r" fontAlgn="b"/>
                      <a:r>
                        <a:rPr lang="en-US" sz="1500" u="none" strike="noStrike">
                          <a:effectLst/>
                        </a:rPr>
                        <a:t>8.000</a:t>
                      </a:r>
                      <a:endParaRPr lang="en-US" sz="1500" b="0" i="0" u="none" strike="noStrike">
                        <a:solidFill>
                          <a:srgbClr val="000000"/>
                        </a:solidFill>
                        <a:effectLst/>
                        <a:latin typeface="Aptos Narrow" panose="020B0004020202020204" pitchFamily="34" charset="0"/>
                      </a:endParaRPr>
                    </a:p>
                  </a:txBody>
                  <a:tcPr marL="5378" marR="5378" marT="5378" marB="0" anchor="b"/>
                </a:tc>
                <a:tc>
                  <a:txBody>
                    <a:bodyPr/>
                    <a:lstStyle/>
                    <a:p>
                      <a:pPr algn="l" fontAlgn="b"/>
                      <a:endParaRPr lang="en-US" sz="1500" b="0" i="0" u="none" strike="noStrike">
                        <a:solidFill>
                          <a:srgbClr val="000000"/>
                        </a:solidFill>
                        <a:effectLst/>
                        <a:latin typeface="Aptos Narrow" panose="020B0004020202020204" pitchFamily="34" charset="0"/>
                      </a:endParaRPr>
                    </a:p>
                  </a:txBody>
                  <a:tcPr marL="5378" marR="5378" marT="5378" marB="0" anchor="b"/>
                </a:tc>
                <a:tc>
                  <a:txBody>
                    <a:bodyPr/>
                    <a:lstStyle/>
                    <a:p>
                      <a:pPr algn="l" fontAlgn="b"/>
                      <a:r>
                        <a:rPr lang="en-US" sz="1500" u="none" strike="noStrike">
                          <a:effectLst/>
                        </a:rPr>
                        <a:t>Melanoma_of_the_Skin</a:t>
                      </a:r>
                      <a:endParaRPr lang="en-US" sz="1500" b="0" i="0" u="none" strike="noStrike">
                        <a:solidFill>
                          <a:srgbClr val="000000"/>
                        </a:solidFill>
                        <a:effectLst/>
                        <a:latin typeface="Aptos Narrow" panose="020B0004020202020204" pitchFamily="34" charset="0"/>
                      </a:endParaRPr>
                    </a:p>
                  </a:txBody>
                  <a:tcPr marL="5378" marR="5378" marT="5378" marB="0" anchor="b"/>
                </a:tc>
                <a:tc>
                  <a:txBody>
                    <a:bodyPr/>
                    <a:lstStyle/>
                    <a:p>
                      <a:pPr algn="r" fontAlgn="b"/>
                      <a:r>
                        <a:rPr lang="en-US" sz="1500" u="none" strike="noStrike">
                          <a:effectLst/>
                        </a:rPr>
                        <a:t>1.765</a:t>
                      </a:r>
                      <a:endParaRPr lang="en-US" sz="1500" b="0" i="0" u="none" strike="noStrike">
                        <a:solidFill>
                          <a:srgbClr val="000000"/>
                        </a:solidFill>
                        <a:effectLst/>
                        <a:latin typeface="Aptos Narrow" panose="020B0004020202020204" pitchFamily="34" charset="0"/>
                      </a:endParaRPr>
                    </a:p>
                  </a:txBody>
                  <a:tcPr marL="5378" marR="5378" marT="5378" marB="0" anchor="b"/>
                </a:tc>
                <a:extLst>
                  <a:ext uri="{0D108BD9-81ED-4DB2-BD59-A6C34878D82A}">
                    <a16:rowId xmlns:a16="http://schemas.microsoft.com/office/drawing/2014/main" val="591290549"/>
                  </a:ext>
                </a:extLst>
              </a:tr>
              <a:tr h="282448">
                <a:tc>
                  <a:txBody>
                    <a:bodyPr/>
                    <a:lstStyle/>
                    <a:p>
                      <a:pPr algn="l" fontAlgn="b"/>
                      <a:r>
                        <a:rPr lang="en-US" sz="1500" u="none" strike="noStrike" dirty="0" err="1">
                          <a:effectLst/>
                        </a:rPr>
                        <a:t>Liver_Intrahepatic_Bile_Duct</a:t>
                      </a:r>
                      <a:endParaRPr lang="en-US" sz="1500" b="0" i="0" u="none" strike="noStrike" dirty="0">
                        <a:solidFill>
                          <a:srgbClr val="000000"/>
                        </a:solidFill>
                        <a:effectLst/>
                        <a:latin typeface="Aptos Narrow" panose="020B0004020202020204" pitchFamily="34" charset="0"/>
                      </a:endParaRPr>
                    </a:p>
                  </a:txBody>
                  <a:tcPr marL="5378" marR="5378" marT="5378" marB="0" anchor="b"/>
                </a:tc>
                <a:tc>
                  <a:txBody>
                    <a:bodyPr/>
                    <a:lstStyle/>
                    <a:p>
                      <a:pPr algn="r" fontAlgn="b"/>
                      <a:r>
                        <a:rPr lang="en-US" sz="1500" u="none" strike="noStrike">
                          <a:effectLst/>
                        </a:rPr>
                        <a:t>1.635</a:t>
                      </a:r>
                      <a:endParaRPr lang="en-US" sz="1500" b="0" i="0" u="none" strike="noStrike">
                        <a:solidFill>
                          <a:srgbClr val="000000"/>
                        </a:solidFill>
                        <a:effectLst/>
                        <a:latin typeface="Aptos Narrow" panose="020B0004020202020204" pitchFamily="34" charset="0"/>
                      </a:endParaRPr>
                    </a:p>
                  </a:txBody>
                  <a:tcPr marL="5378" marR="5378" marT="5378" marB="0" anchor="b"/>
                </a:tc>
                <a:tc>
                  <a:txBody>
                    <a:bodyPr/>
                    <a:lstStyle/>
                    <a:p>
                      <a:pPr algn="l" fontAlgn="b"/>
                      <a:endParaRPr lang="en-US" sz="1500" b="0" i="0" u="none" strike="noStrike">
                        <a:solidFill>
                          <a:srgbClr val="000000"/>
                        </a:solidFill>
                        <a:effectLst/>
                        <a:latin typeface="Aptos Narrow" panose="020B0004020202020204" pitchFamily="34" charset="0"/>
                      </a:endParaRPr>
                    </a:p>
                  </a:txBody>
                  <a:tcPr marL="5378" marR="5378" marT="5378" marB="0" anchor="b"/>
                </a:tc>
                <a:tc>
                  <a:txBody>
                    <a:bodyPr/>
                    <a:lstStyle/>
                    <a:p>
                      <a:pPr algn="l" fontAlgn="b"/>
                      <a:r>
                        <a:rPr lang="en-US" sz="1500" u="none" strike="noStrike">
                          <a:effectLst/>
                        </a:rPr>
                        <a:t>Liver_Intrahepatic_Bile_Duct</a:t>
                      </a:r>
                      <a:endParaRPr lang="en-US" sz="1500" b="0" i="0" u="none" strike="noStrike">
                        <a:solidFill>
                          <a:srgbClr val="000000"/>
                        </a:solidFill>
                        <a:effectLst/>
                        <a:latin typeface="Aptos Narrow" panose="020B0004020202020204" pitchFamily="34" charset="0"/>
                      </a:endParaRPr>
                    </a:p>
                  </a:txBody>
                  <a:tcPr marL="5378" marR="5378" marT="5378" marB="0" anchor="b"/>
                </a:tc>
                <a:tc>
                  <a:txBody>
                    <a:bodyPr/>
                    <a:lstStyle/>
                    <a:p>
                      <a:pPr algn="r" fontAlgn="b"/>
                      <a:r>
                        <a:rPr lang="en-US" sz="1500" u="none" strike="noStrike">
                          <a:effectLst/>
                        </a:rPr>
                        <a:t>1.963</a:t>
                      </a:r>
                      <a:endParaRPr lang="en-US" sz="1500" b="0" i="0" u="none" strike="noStrike">
                        <a:solidFill>
                          <a:srgbClr val="000000"/>
                        </a:solidFill>
                        <a:effectLst/>
                        <a:latin typeface="Aptos Narrow" panose="020B0004020202020204" pitchFamily="34" charset="0"/>
                      </a:endParaRPr>
                    </a:p>
                  </a:txBody>
                  <a:tcPr marL="5378" marR="5378" marT="5378" marB="0" anchor="b"/>
                </a:tc>
                <a:tc>
                  <a:txBody>
                    <a:bodyPr/>
                    <a:lstStyle/>
                    <a:p>
                      <a:pPr algn="l" fontAlgn="b"/>
                      <a:endParaRPr lang="en-US" sz="1500" b="0" i="0" u="none" strike="noStrike">
                        <a:solidFill>
                          <a:srgbClr val="000000"/>
                        </a:solidFill>
                        <a:effectLst/>
                        <a:latin typeface="Aptos Narrow" panose="020B0004020202020204" pitchFamily="34" charset="0"/>
                      </a:endParaRPr>
                    </a:p>
                  </a:txBody>
                  <a:tcPr marL="5378" marR="5378" marT="5378" marB="0" anchor="b"/>
                </a:tc>
                <a:tc>
                  <a:txBody>
                    <a:bodyPr/>
                    <a:lstStyle/>
                    <a:p>
                      <a:pPr algn="l" fontAlgn="b"/>
                      <a:r>
                        <a:rPr lang="en-US" sz="1500" u="none" strike="noStrike">
                          <a:effectLst/>
                        </a:rPr>
                        <a:t>Skin_excluding_Basal_Squamous</a:t>
                      </a:r>
                      <a:endParaRPr lang="en-US" sz="1500" b="0" i="0" u="none" strike="noStrike">
                        <a:solidFill>
                          <a:srgbClr val="000000"/>
                        </a:solidFill>
                        <a:effectLst/>
                        <a:latin typeface="Aptos Narrow" panose="020B0004020202020204" pitchFamily="34" charset="0"/>
                      </a:endParaRPr>
                    </a:p>
                  </a:txBody>
                  <a:tcPr marL="5378" marR="5378" marT="5378" marB="0" anchor="b"/>
                </a:tc>
                <a:tc>
                  <a:txBody>
                    <a:bodyPr/>
                    <a:lstStyle/>
                    <a:p>
                      <a:pPr algn="r" fontAlgn="b"/>
                      <a:r>
                        <a:rPr lang="en-US" sz="1500" u="none" strike="noStrike" dirty="0">
                          <a:effectLst/>
                        </a:rPr>
                        <a:t>1.745</a:t>
                      </a:r>
                      <a:endParaRPr lang="en-US" sz="1500" b="0" i="0" u="none" strike="noStrike" dirty="0">
                        <a:solidFill>
                          <a:srgbClr val="000000"/>
                        </a:solidFill>
                        <a:effectLst/>
                        <a:latin typeface="Aptos Narrow" panose="020B0004020202020204" pitchFamily="34" charset="0"/>
                      </a:endParaRPr>
                    </a:p>
                  </a:txBody>
                  <a:tcPr marL="5378" marR="5378" marT="5378" marB="0" anchor="b"/>
                </a:tc>
                <a:extLst>
                  <a:ext uri="{0D108BD9-81ED-4DB2-BD59-A6C34878D82A}">
                    <a16:rowId xmlns:a16="http://schemas.microsoft.com/office/drawing/2014/main" val="913889473"/>
                  </a:ext>
                </a:extLst>
              </a:tr>
              <a:tr h="282448">
                <a:tc>
                  <a:txBody>
                    <a:bodyPr/>
                    <a:lstStyle/>
                    <a:p>
                      <a:pPr algn="l" fontAlgn="b"/>
                      <a:r>
                        <a:rPr lang="en-US" sz="1500" u="none" strike="noStrike" dirty="0" err="1">
                          <a:effectLst/>
                        </a:rPr>
                        <a:t>Cervix_Uteri</a:t>
                      </a:r>
                      <a:endParaRPr lang="en-US" sz="1500" b="0" i="0" u="none" strike="noStrike" dirty="0">
                        <a:solidFill>
                          <a:srgbClr val="000000"/>
                        </a:solidFill>
                        <a:effectLst/>
                        <a:latin typeface="Aptos Narrow" panose="020B0004020202020204" pitchFamily="34" charset="0"/>
                      </a:endParaRPr>
                    </a:p>
                  </a:txBody>
                  <a:tcPr marL="5378" marR="5378" marT="5378" marB="0" anchor="b"/>
                </a:tc>
                <a:tc>
                  <a:txBody>
                    <a:bodyPr/>
                    <a:lstStyle/>
                    <a:p>
                      <a:pPr algn="r" fontAlgn="b"/>
                      <a:r>
                        <a:rPr lang="en-US" sz="1500" u="none" strike="noStrike">
                          <a:effectLst/>
                        </a:rPr>
                        <a:t>1.453</a:t>
                      </a:r>
                      <a:endParaRPr lang="en-US" sz="1500" b="0" i="0" u="none" strike="noStrike">
                        <a:solidFill>
                          <a:srgbClr val="000000"/>
                        </a:solidFill>
                        <a:effectLst/>
                        <a:latin typeface="Aptos Narrow" panose="020B0004020202020204" pitchFamily="34" charset="0"/>
                      </a:endParaRPr>
                    </a:p>
                  </a:txBody>
                  <a:tcPr marL="5378" marR="5378" marT="5378" marB="0" anchor="b"/>
                </a:tc>
                <a:tc>
                  <a:txBody>
                    <a:bodyPr/>
                    <a:lstStyle/>
                    <a:p>
                      <a:pPr algn="l" fontAlgn="b"/>
                      <a:endParaRPr lang="en-US" sz="1500" b="0" i="0" u="none" strike="noStrike">
                        <a:solidFill>
                          <a:srgbClr val="000000"/>
                        </a:solidFill>
                        <a:effectLst/>
                        <a:latin typeface="Aptos Narrow" panose="020B0004020202020204" pitchFamily="34" charset="0"/>
                      </a:endParaRPr>
                    </a:p>
                  </a:txBody>
                  <a:tcPr marL="5378" marR="5378" marT="5378" marB="0" anchor="b"/>
                </a:tc>
                <a:tc>
                  <a:txBody>
                    <a:bodyPr/>
                    <a:lstStyle/>
                    <a:p>
                      <a:pPr algn="l" fontAlgn="b"/>
                      <a:r>
                        <a:rPr lang="en-US" sz="1500" u="none" strike="noStrike">
                          <a:effectLst/>
                        </a:rPr>
                        <a:t>Cervix_Uteri</a:t>
                      </a:r>
                      <a:endParaRPr lang="en-US" sz="1500" b="0" i="0" u="none" strike="noStrike">
                        <a:solidFill>
                          <a:srgbClr val="000000"/>
                        </a:solidFill>
                        <a:effectLst/>
                        <a:latin typeface="Aptos Narrow" panose="020B0004020202020204" pitchFamily="34" charset="0"/>
                      </a:endParaRPr>
                    </a:p>
                  </a:txBody>
                  <a:tcPr marL="5378" marR="5378" marT="5378" marB="0" anchor="b"/>
                </a:tc>
                <a:tc>
                  <a:txBody>
                    <a:bodyPr/>
                    <a:lstStyle/>
                    <a:p>
                      <a:pPr algn="r" fontAlgn="b"/>
                      <a:r>
                        <a:rPr lang="en-US" sz="1500" u="none" strike="noStrike">
                          <a:effectLst/>
                        </a:rPr>
                        <a:t>1.714</a:t>
                      </a:r>
                      <a:endParaRPr lang="en-US" sz="1500" b="0" i="0" u="none" strike="noStrike">
                        <a:solidFill>
                          <a:srgbClr val="000000"/>
                        </a:solidFill>
                        <a:effectLst/>
                        <a:latin typeface="Aptos Narrow" panose="020B0004020202020204" pitchFamily="34" charset="0"/>
                      </a:endParaRPr>
                    </a:p>
                  </a:txBody>
                  <a:tcPr marL="5378" marR="5378" marT="5378" marB="0" anchor="b"/>
                </a:tc>
                <a:tc>
                  <a:txBody>
                    <a:bodyPr/>
                    <a:lstStyle/>
                    <a:p>
                      <a:pPr algn="l" fontAlgn="b"/>
                      <a:endParaRPr lang="en-US" sz="1500" b="0" i="0" u="none" strike="noStrike">
                        <a:solidFill>
                          <a:srgbClr val="000000"/>
                        </a:solidFill>
                        <a:effectLst/>
                        <a:latin typeface="Aptos Narrow" panose="020B0004020202020204" pitchFamily="34" charset="0"/>
                      </a:endParaRPr>
                    </a:p>
                  </a:txBody>
                  <a:tcPr marL="5378" marR="5378" marT="5378" marB="0" anchor="b"/>
                </a:tc>
                <a:tc>
                  <a:txBody>
                    <a:bodyPr/>
                    <a:lstStyle/>
                    <a:p>
                      <a:pPr algn="l" fontAlgn="b"/>
                      <a:r>
                        <a:rPr lang="en-US" sz="1500" u="none" strike="noStrike">
                          <a:effectLst/>
                        </a:rPr>
                        <a:t>Hodgkin_Lymphoma</a:t>
                      </a:r>
                      <a:endParaRPr lang="en-US" sz="1500" b="0" i="0" u="none" strike="noStrike">
                        <a:solidFill>
                          <a:srgbClr val="000000"/>
                        </a:solidFill>
                        <a:effectLst/>
                        <a:latin typeface="Aptos Narrow" panose="020B0004020202020204" pitchFamily="34" charset="0"/>
                      </a:endParaRPr>
                    </a:p>
                  </a:txBody>
                  <a:tcPr marL="5378" marR="5378" marT="5378" marB="0" anchor="b"/>
                </a:tc>
                <a:tc>
                  <a:txBody>
                    <a:bodyPr/>
                    <a:lstStyle/>
                    <a:p>
                      <a:pPr algn="r" fontAlgn="b"/>
                      <a:r>
                        <a:rPr lang="en-US" sz="1500" u="none" strike="noStrike">
                          <a:effectLst/>
                        </a:rPr>
                        <a:t>1.500</a:t>
                      </a:r>
                      <a:endParaRPr lang="en-US" sz="1500" b="0" i="0" u="none" strike="noStrike">
                        <a:solidFill>
                          <a:srgbClr val="000000"/>
                        </a:solidFill>
                        <a:effectLst/>
                        <a:latin typeface="Aptos Narrow" panose="020B0004020202020204" pitchFamily="34" charset="0"/>
                      </a:endParaRPr>
                    </a:p>
                  </a:txBody>
                  <a:tcPr marL="5378" marR="5378" marT="5378" marB="0" anchor="b"/>
                </a:tc>
                <a:extLst>
                  <a:ext uri="{0D108BD9-81ED-4DB2-BD59-A6C34878D82A}">
                    <a16:rowId xmlns:a16="http://schemas.microsoft.com/office/drawing/2014/main" val="2860615413"/>
                  </a:ext>
                </a:extLst>
              </a:tr>
              <a:tr h="282448">
                <a:tc>
                  <a:txBody>
                    <a:bodyPr/>
                    <a:lstStyle/>
                    <a:p>
                      <a:pPr algn="l" fontAlgn="b"/>
                      <a:r>
                        <a:rPr lang="en-US" sz="1500" u="none" strike="noStrike" dirty="0">
                          <a:effectLst/>
                        </a:rPr>
                        <a:t>Myeloma</a:t>
                      </a:r>
                      <a:endParaRPr lang="en-US" sz="1500" b="0" i="0" u="none" strike="noStrike" dirty="0">
                        <a:solidFill>
                          <a:srgbClr val="000000"/>
                        </a:solidFill>
                        <a:effectLst/>
                        <a:latin typeface="Aptos Narrow" panose="020B0004020202020204" pitchFamily="34" charset="0"/>
                      </a:endParaRPr>
                    </a:p>
                  </a:txBody>
                  <a:tcPr marL="5378" marR="5378" marT="5378" marB="0" anchor="b"/>
                </a:tc>
                <a:tc>
                  <a:txBody>
                    <a:bodyPr/>
                    <a:lstStyle/>
                    <a:p>
                      <a:pPr algn="r" fontAlgn="b"/>
                      <a:r>
                        <a:rPr lang="en-US" sz="1500" u="none" strike="noStrike">
                          <a:effectLst/>
                        </a:rPr>
                        <a:t>1.413</a:t>
                      </a:r>
                      <a:endParaRPr lang="en-US" sz="1500" b="0" i="0" u="none" strike="noStrike">
                        <a:solidFill>
                          <a:srgbClr val="000000"/>
                        </a:solidFill>
                        <a:effectLst/>
                        <a:latin typeface="Aptos Narrow" panose="020B0004020202020204" pitchFamily="34" charset="0"/>
                      </a:endParaRPr>
                    </a:p>
                  </a:txBody>
                  <a:tcPr marL="5378" marR="5378" marT="5378" marB="0" anchor="b"/>
                </a:tc>
                <a:tc>
                  <a:txBody>
                    <a:bodyPr/>
                    <a:lstStyle/>
                    <a:p>
                      <a:pPr algn="l" fontAlgn="b"/>
                      <a:endParaRPr lang="en-US" sz="1500" b="0" i="0" u="none" strike="noStrike">
                        <a:solidFill>
                          <a:srgbClr val="000000"/>
                        </a:solidFill>
                        <a:effectLst/>
                        <a:latin typeface="Aptos Narrow" panose="020B0004020202020204" pitchFamily="34" charset="0"/>
                      </a:endParaRPr>
                    </a:p>
                  </a:txBody>
                  <a:tcPr marL="5378" marR="5378" marT="5378" marB="0" anchor="b"/>
                </a:tc>
                <a:tc>
                  <a:txBody>
                    <a:bodyPr/>
                    <a:lstStyle/>
                    <a:p>
                      <a:pPr algn="l" fontAlgn="b"/>
                      <a:r>
                        <a:rPr lang="en-US" sz="1500" u="none" strike="noStrike">
                          <a:effectLst/>
                        </a:rPr>
                        <a:t>Myeloma</a:t>
                      </a:r>
                      <a:endParaRPr lang="en-US" sz="1500" b="0" i="0" u="none" strike="noStrike">
                        <a:solidFill>
                          <a:srgbClr val="000000"/>
                        </a:solidFill>
                        <a:effectLst/>
                        <a:latin typeface="Aptos Narrow" panose="020B0004020202020204" pitchFamily="34" charset="0"/>
                      </a:endParaRPr>
                    </a:p>
                  </a:txBody>
                  <a:tcPr marL="5378" marR="5378" marT="5378" marB="0" anchor="b"/>
                </a:tc>
                <a:tc>
                  <a:txBody>
                    <a:bodyPr/>
                    <a:lstStyle/>
                    <a:p>
                      <a:pPr algn="r" fontAlgn="b"/>
                      <a:r>
                        <a:rPr lang="en-US" sz="1500" u="none" strike="noStrike">
                          <a:effectLst/>
                        </a:rPr>
                        <a:t>1.556</a:t>
                      </a:r>
                      <a:endParaRPr lang="en-US" sz="1500" b="0" i="0" u="none" strike="noStrike">
                        <a:solidFill>
                          <a:srgbClr val="000000"/>
                        </a:solidFill>
                        <a:effectLst/>
                        <a:latin typeface="Aptos Narrow" panose="020B0004020202020204" pitchFamily="34" charset="0"/>
                      </a:endParaRPr>
                    </a:p>
                  </a:txBody>
                  <a:tcPr marL="5378" marR="5378" marT="5378" marB="0" anchor="b"/>
                </a:tc>
                <a:tc>
                  <a:txBody>
                    <a:bodyPr/>
                    <a:lstStyle/>
                    <a:p>
                      <a:pPr algn="l" fontAlgn="b"/>
                      <a:endParaRPr lang="en-US" sz="1500" b="0" i="0" u="none" strike="noStrike">
                        <a:solidFill>
                          <a:srgbClr val="000000"/>
                        </a:solidFill>
                        <a:effectLst/>
                        <a:latin typeface="Aptos Narrow" panose="020B0004020202020204" pitchFamily="34" charset="0"/>
                      </a:endParaRPr>
                    </a:p>
                  </a:txBody>
                  <a:tcPr marL="5378" marR="5378" marT="5378" marB="0" anchor="b"/>
                </a:tc>
                <a:tc>
                  <a:txBody>
                    <a:bodyPr/>
                    <a:lstStyle/>
                    <a:p>
                      <a:pPr algn="l" fontAlgn="b"/>
                      <a:r>
                        <a:rPr lang="en-US" sz="1500" u="none" strike="noStrike">
                          <a:effectLst/>
                        </a:rPr>
                        <a:t>Testis</a:t>
                      </a:r>
                      <a:endParaRPr lang="en-US" sz="1500" b="0" i="0" u="none" strike="noStrike">
                        <a:solidFill>
                          <a:srgbClr val="000000"/>
                        </a:solidFill>
                        <a:effectLst/>
                        <a:latin typeface="Aptos Narrow" panose="020B0004020202020204" pitchFamily="34" charset="0"/>
                      </a:endParaRPr>
                    </a:p>
                  </a:txBody>
                  <a:tcPr marL="5378" marR="5378" marT="5378" marB="0" anchor="b"/>
                </a:tc>
                <a:tc>
                  <a:txBody>
                    <a:bodyPr/>
                    <a:lstStyle/>
                    <a:p>
                      <a:pPr algn="r" fontAlgn="b"/>
                      <a:r>
                        <a:rPr lang="en-US" sz="1500" u="none" strike="noStrike">
                          <a:effectLst/>
                        </a:rPr>
                        <a:t>1.494</a:t>
                      </a:r>
                      <a:endParaRPr lang="en-US" sz="1500" b="0" i="0" u="none" strike="noStrike">
                        <a:solidFill>
                          <a:srgbClr val="000000"/>
                        </a:solidFill>
                        <a:effectLst/>
                        <a:latin typeface="Aptos Narrow" panose="020B0004020202020204" pitchFamily="34" charset="0"/>
                      </a:endParaRPr>
                    </a:p>
                  </a:txBody>
                  <a:tcPr marL="5378" marR="5378" marT="5378" marB="0" anchor="b"/>
                </a:tc>
                <a:extLst>
                  <a:ext uri="{0D108BD9-81ED-4DB2-BD59-A6C34878D82A}">
                    <a16:rowId xmlns:a16="http://schemas.microsoft.com/office/drawing/2014/main" val="2869312047"/>
                  </a:ext>
                </a:extLst>
              </a:tr>
              <a:tr h="282448">
                <a:tc>
                  <a:txBody>
                    <a:bodyPr/>
                    <a:lstStyle/>
                    <a:p>
                      <a:pPr algn="l" fontAlgn="b"/>
                      <a:r>
                        <a:rPr lang="en-US" sz="1500" u="none" strike="noStrike" dirty="0">
                          <a:effectLst/>
                        </a:rPr>
                        <a:t>Stomach</a:t>
                      </a:r>
                      <a:endParaRPr lang="en-US" sz="1500" b="0" i="0" u="none" strike="noStrike" dirty="0">
                        <a:solidFill>
                          <a:srgbClr val="000000"/>
                        </a:solidFill>
                        <a:effectLst/>
                        <a:latin typeface="Aptos Narrow" panose="020B0004020202020204" pitchFamily="34" charset="0"/>
                      </a:endParaRPr>
                    </a:p>
                  </a:txBody>
                  <a:tcPr marL="5378" marR="5378" marT="5378" marB="0" anchor="b"/>
                </a:tc>
                <a:tc>
                  <a:txBody>
                    <a:bodyPr/>
                    <a:lstStyle/>
                    <a:p>
                      <a:pPr algn="r" fontAlgn="b"/>
                      <a:r>
                        <a:rPr lang="en-US" sz="1500" u="none" strike="noStrike">
                          <a:effectLst/>
                        </a:rPr>
                        <a:t>1.356</a:t>
                      </a:r>
                      <a:endParaRPr lang="en-US" sz="1500" b="0" i="0" u="none" strike="noStrike">
                        <a:solidFill>
                          <a:srgbClr val="000000"/>
                        </a:solidFill>
                        <a:effectLst/>
                        <a:latin typeface="Aptos Narrow" panose="020B0004020202020204" pitchFamily="34" charset="0"/>
                      </a:endParaRPr>
                    </a:p>
                  </a:txBody>
                  <a:tcPr marL="5378" marR="5378" marT="5378" marB="0" anchor="b"/>
                </a:tc>
                <a:tc>
                  <a:txBody>
                    <a:bodyPr/>
                    <a:lstStyle/>
                    <a:p>
                      <a:pPr algn="l" fontAlgn="b"/>
                      <a:endParaRPr lang="en-US" sz="1500" b="0" i="0" u="none" strike="noStrike">
                        <a:solidFill>
                          <a:srgbClr val="000000"/>
                        </a:solidFill>
                        <a:effectLst/>
                        <a:latin typeface="Aptos Narrow" panose="020B0004020202020204" pitchFamily="34" charset="0"/>
                      </a:endParaRPr>
                    </a:p>
                  </a:txBody>
                  <a:tcPr marL="5378" marR="5378" marT="5378" marB="0" anchor="b"/>
                </a:tc>
                <a:tc>
                  <a:txBody>
                    <a:bodyPr/>
                    <a:lstStyle/>
                    <a:p>
                      <a:pPr algn="l" fontAlgn="b"/>
                      <a:r>
                        <a:rPr lang="en-US" sz="1500" u="none" strike="noStrike">
                          <a:effectLst/>
                        </a:rPr>
                        <a:t>Hodgkin_Lymphoma</a:t>
                      </a:r>
                      <a:endParaRPr lang="en-US" sz="1500" b="0" i="0" u="none" strike="noStrike">
                        <a:solidFill>
                          <a:srgbClr val="000000"/>
                        </a:solidFill>
                        <a:effectLst/>
                        <a:latin typeface="Aptos Narrow" panose="020B0004020202020204" pitchFamily="34" charset="0"/>
                      </a:endParaRPr>
                    </a:p>
                  </a:txBody>
                  <a:tcPr marL="5378" marR="5378" marT="5378" marB="0" anchor="b"/>
                </a:tc>
                <a:tc>
                  <a:txBody>
                    <a:bodyPr/>
                    <a:lstStyle/>
                    <a:p>
                      <a:pPr algn="r" fontAlgn="b"/>
                      <a:r>
                        <a:rPr lang="en-US" sz="1500" u="none" strike="noStrike">
                          <a:effectLst/>
                        </a:rPr>
                        <a:t>1.500</a:t>
                      </a:r>
                      <a:endParaRPr lang="en-US" sz="1500" b="0" i="0" u="none" strike="noStrike">
                        <a:solidFill>
                          <a:srgbClr val="000000"/>
                        </a:solidFill>
                        <a:effectLst/>
                        <a:latin typeface="Aptos Narrow" panose="020B0004020202020204" pitchFamily="34" charset="0"/>
                      </a:endParaRPr>
                    </a:p>
                  </a:txBody>
                  <a:tcPr marL="5378" marR="5378" marT="5378" marB="0" anchor="b"/>
                </a:tc>
                <a:tc>
                  <a:txBody>
                    <a:bodyPr/>
                    <a:lstStyle/>
                    <a:p>
                      <a:pPr algn="l" fontAlgn="b"/>
                      <a:endParaRPr lang="en-US" sz="1500" b="0" i="0" u="none" strike="noStrike">
                        <a:solidFill>
                          <a:srgbClr val="000000"/>
                        </a:solidFill>
                        <a:effectLst/>
                        <a:latin typeface="Aptos Narrow" panose="020B0004020202020204" pitchFamily="34" charset="0"/>
                      </a:endParaRPr>
                    </a:p>
                  </a:txBody>
                  <a:tcPr marL="5378" marR="5378" marT="5378" marB="0" anchor="b"/>
                </a:tc>
                <a:tc>
                  <a:txBody>
                    <a:bodyPr/>
                    <a:lstStyle/>
                    <a:p>
                      <a:pPr algn="l" fontAlgn="b"/>
                      <a:r>
                        <a:rPr lang="en-US" sz="1500" u="none" strike="noStrike">
                          <a:effectLst/>
                        </a:rPr>
                        <a:t>Male Breast</a:t>
                      </a:r>
                      <a:endParaRPr lang="en-US" sz="1500" b="0" i="0" u="none" strike="noStrike">
                        <a:solidFill>
                          <a:srgbClr val="000000"/>
                        </a:solidFill>
                        <a:effectLst/>
                        <a:latin typeface="Aptos Narrow" panose="020B0004020202020204" pitchFamily="34" charset="0"/>
                      </a:endParaRPr>
                    </a:p>
                  </a:txBody>
                  <a:tcPr marL="5378" marR="5378" marT="5378" marB="0" anchor="b"/>
                </a:tc>
                <a:tc>
                  <a:txBody>
                    <a:bodyPr/>
                    <a:lstStyle/>
                    <a:p>
                      <a:pPr algn="r" fontAlgn="b"/>
                      <a:r>
                        <a:rPr lang="en-US" sz="1500" u="none" strike="noStrike">
                          <a:effectLst/>
                        </a:rPr>
                        <a:t>1.400</a:t>
                      </a:r>
                      <a:endParaRPr lang="en-US" sz="1500" b="0" i="0" u="none" strike="noStrike">
                        <a:solidFill>
                          <a:srgbClr val="000000"/>
                        </a:solidFill>
                        <a:effectLst/>
                        <a:latin typeface="Aptos Narrow" panose="020B0004020202020204" pitchFamily="34" charset="0"/>
                      </a:endParaRPr>
                    </a:p>
                  </a:txBody>
                  <a:tcPr marL="5378" marR="5378" marT="5378" marB="0" anchor="b"/>
                </a:tc>
                <a:extLst>
                  <a:ext uri="{0D108BD9-81ED-4DB2-BD59-A6C34878D82A}">
                    <a16:rowId xmlns:a16="http://schemas.microsoft.com/office/drawing/2014/main" val="711549952"/>
                  </a:ext>
                </a:extLst>
              </a:tr>
              <a:tr h="282448">
                <a:tc>
                  <a:txBody>
                    <a:bodyPr/>
                    <a:lstStyle/>
                    <a:p>
                      <a:pPr algn="l" fontAlgn="b"/>
                      <a:r>
                        <a:rPr lang="en-US" sz="1500" u="none" strike="noStrike" dirty="0" err="1">
                          <a:effectLst/>
                        </a:rPr>
                        <a:t>Anus_Anal_Canal_Anorectum</a:t>
                      </a:r>
                      <a:endParaRPr lang="en-US" sz="1500" b="0" i="0" u="none" strike="noStrike" dirty="0">
                        <a:solidFill>
                          <a:srgbClr val="000000"/>
                        </a:solidFill>
                        <a:effectLst/>
                        <a:latin typeface="Aptos Narrow" panose="020B0004020202020204" pitchFamily="34" charset="0"/>
                      </a:endParaRPr>
                    </a:p>
                  </a:txBody>
                  <a:tcPr marL="5378" marR="5378" marT="5378" marB="0" anchor="b"/>
                </a:tc>
                <a:tc>
                  <a:txBody>
                    <a:bodyPr/>
                    <a:lstStyle/>
                    <a:p>
                      <a:pPr algn="r" fontAlgn="b"/>
                      <a:r>
                        <a:rPr lang="en-US" sz="1500" u="none" strike="noStrike">
                          <a:effectLst/>
                        </a:rPr>
                        <a:t>1.273</a:t>
                      </a:r>
                      <a:endParaRPr lang="en-US" sz="1500" b="0" i="0" u="none" strike="noStrike">
                        <a:solidFill>
                          <a:srgbClr val="000000"/>
                        </a:solidFill>
                        <a:effectLst/>
                        <a:latin typeface="Aptos Narrow" panose="020B0004020202020204" pitchFamily="34" charset="0"/>
                      </a:endParaRPr>
                    </a:p>
                  </a:txBody>
                  <a:tcPr marL="5378" marR="5378" marT="5378" marB="0" anchor="b"/>
                </a:tc>
                <a:tc>
                  <a:txBody>
                    <a:bodyPr/>
                    <a:lstStyle/>
                    <a:p>
                      <a:pPr algn="l" fontAlgn="b"/>
                      <a:endParaRPr lang="en-US" sz="1500" b="0" i="0" u="none" strike="noStrike">
                        <a:solidFill>
                          <a:srgbClr val="000000"/>
                        </a:solidFill>
                        <a:effectLst/>
                        <a:latin typeface="Aptos Narrow" panose="020B0004020202020204" pitchFamily="34" charset="0"/>
                      </a:endParaRPr>
                    </a:p>
                  </a:txBody>
                  <a:tcPr marL="5378" marR="5378" marT="5378" marB="0" anchor="b"/>
                </a:tc>
                <a:tc>
                  <a:txBody>
                    <a:bodyPr/>
                    <a:lstStyle/>
                    <a:p>
                      <a:pPr algn="l" fontAlgn="b"/>
                      <a:r>
                        <a:rPr lang="en-US" sz="1500" u="none" strike="noStrike">
                          <a:effectLst/>
                        </a:rPr>
                        <a:t>Stomach</a:t>
                      </a:r>
                      <a:endParaRPr lang="en-US" sz="1500" b="0" i="0" u="none" strike="noStrike">
                        <a:solidFill>
                          <a:srgbClr val="000000"/>
                        </a:solidFill>
                        <a:effectLst/>
                        <a:latin typeface="Aptos Narrow" panose="020B0004020202020204" pitchFamily="34" charset="0"/>
                      </a:endParaRPr>
                    </a:p>
                  </a:txBody>
                  <a:tcPr marL="5378" marR="5378" marT="5378" marB="0" anchor="b"/>
                </a:tc>
                <a:tc>
                  <a:txBody>
                    <a:bodyPr/>
                    <a:lstStyle/>
                    <a:p>
                      <a:pPr algn="r" fontAlgn="b"/>
                      <a:r>
                        <a:rPr lang="en-US" sz="1500" u="none" strike="noStrike">
                          <a:effectLst/>
                        </a:rPr>
                        <a:t>1.395</a:t>
                      </a:r>
                      <a:endParaRPr lang="en-US" sz="1500" b="0" i="0" u="none" strike="noStrike">
                        <a:solidFill>
                          <a:srgbClr val="000000"/>
                        </a:solidFill>
                        <a:effectLst/>
                        <a:latin typeface="Aptos Narrow" panose="020B0004020202020204" pitchFamily="34" charset="0"/>
                      </a:endParaRPr>
                    </a:p>
                  </a:txBody>
                  <a:tcPr marL="5378" marR="5378" marT="5378" marB="0" anchor="b"/>
                </a:tc>
                <a:tc>
                  <a:txBody>
                    <a:bodyPr/>
                    <a:lstStyle/>
                    <a:p>
                      <a:pPr algn="l" fontAlgn="b"/>
                      <a:endParaRPr lang="en-US" sz="1500" b="0" i="0" u="none" strike="noStrike">
                        <a:solidFill>
                          <a:srgbClr val="000000"/>
                        </a:solidFill>
                        <a:effectLst/>
                        <a:latin typeface="Aptos Narrow" panose="020B0004020202020204" pitchFamily="34" charset="0"/>
                      </a:endParaRPr>
                    </a:p>
                  </a:txBody>
                  <a:tcPr marL="5378" marR="5378" marT="5378" marB="0" anchor="b"/>
                </a:tc>
                <a:tc>
                  <a:txBody>
                    <a:bodyPr/>
                    <a:lstStyle/>
                    <a:p>
                      <a:pPr algn="l" fontAlgn="b"/>
                      <a:r>
                        <a:rPr lang="en-US" sz="1500" u="none" strike="noStrike">
                          <a:effectLst/>
                        </a:rPr>
                        <a:t>Kidney_Renal_Pelvis</a:t>
                      </a:r>
                      <a:endParaRPr lang="en-US" sz="1500" b="0" i="0" u="none" strike="noStrike">
                        <a:solidFill>
                          <a:srgbClr val="000000"/>
                        </a:solidFill>
                        <a:effectLst/>
                        <a:latin typeface="Aptos Narrow" panose="020B0004020202020204" pitchFamily="34" charset="0"/>
                      </a:endParaRPr>
                    </a:p>
                  </a:txBody>
                  <a:tcPr marL="5378" marR="5378" marT="5378" marB="0" anchor="b"/>
                </a:tc>
                <a:tc>
                  <a:txBody>
                    <a:bodyPr/>
                    <a:lstStyle/>
                    <a:p>
                      <a:pPr algn="r" fontAlgn="b"/>
                      <a:r>
                        <a:rPr lang="en-US" sz="1500" u="none" strike="noStrike" dirty="0">
                          <a:effectLst/>
                        </a:rPr>
                        <a:t>1.266</a:t>
                      </a:r>
                      <a:endParaRPr lang="en-US" sz="1500" b="0" i="0" u="none" strike="noStrike" dirty="0">
                        <a:solidFill>
                          <a:srgbClr val="000000"/>
                        </a:solidFill>
                        <a:effectLst/>
                        <a:latin typeface="Aptos Narrow" panose="020B0004020202020204" pitchFamily="34" charset="0"/>
                      </a:endParaRPr>
                    </a:p>
                  </a:txBody>
                  <a:tcPr marL="5378" marR="5378" marT="5378" marB="0" anchor="b"/>
                </a:tc>
                <a:extLst>
                  <a:ext uri="{0D108BD9-81ED-4DB2-BD59-A6C34878D82A}">
                    <a16:rowId xmlns:a16="http://schemas.microsoft.com/office/drawing/2014/main" val="1898119445"/>
                  </a:ext>
                </a:extLst>
              </a:tr>
            </a:tbl>
          </a:graphicData>
        </a:graphic>
      </p:graphicFrame>
      <p:sp>
        <p:nvSpPr>
          <p:cNvPr id="22" name="Title 1">
            <a:extLst>
              <a:ext uri="{FF2B5EF4-FFF2-40B4-BE49-F238E27FC236}">
                <a16:creationId xmlns:a16="http://schemas.microsoft.com/office/drawing/2014/main" id="{B0572646-7552-28D9-F0AB-AF3F020D07DA}"/>
              </a:ext>
            </a:extLst>
          </p:cNvPr>
          <p:cNvSpPr>
            <a:spLocks noGrp="1"/>
          </p:cNvSpPr>
          <p:nvPr>
            <p:ph type="title"/>
          </p:nvPr>
        </p:nvSpPr>
        <p:spPr>
          <a:xfrm>
            <a:off x="643463" y="95458"/>
            <a:ext cx="10515600" cy="1298802"/>
          </a:xfrm>
        </p:spPr>
        <p:txBody>
          <a:bodyPr vert="horz" lIns="91440" tIns="45720" rIns="91440" bIns="45720" rtlCol="0" anchor="ctr">
            <a:normAutofit/>
          </a:bodyPr>
          <a:lstStyle/>
          <a:p>
            <a:r>
              <a:rPr lang="en-US" kern="1200" dirty="0">
                <a:solidFill>
                  <a:schemeClr val="tx1"/>
                </a:solidFill>
                <a:latin typeface="Arial" panose="020B0604020202020204" pitchFamily="34" charset="0"/>
                <a:cs typeface="Arial" panose="020B0604020202020204" pitchFamily="34" charset="0"/>
              </a:rPr>
              <a:t>Excess Cancer Burden in the Bronx</a:t>
            </a:r>
          </a:p>
        </p:txBody>
      </p:sp>
    </p:spTree>
    <p:extLst>
      <p:ext uri="{BB962C8B-B14F-4D97-AF65-F5344CB8AC3E}">
        <p14:creationId xmlns:p14="http://schemas.microsoft.com/office/powerpoint/2010/main" val="68232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A6B4B14F-C8DF-19F7-6B3A-CD554A29EEA9}"/>
              </a:ext>
            </a:extLst>
          </p:cNvPr>
          <p:cNvGraphicFramePr>
            <a:graphicFrameLocks/>
          </p:cNvGraphicFramePr>
          <p:nvPr/>
        </p:nvGraphicFramePr>
        <p:xfrm>
          <a:off x="4808669" y="258184"/>
          <a:ext cx="7148456" cy="64868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a:extLst>
              <a:ext uri="{FF2B5EF4-FFF2-40B4-BE49-F238E27FC236}">
                <a16:creationId xmlns:a16="http://schemas.microsoft.com/office/drawing/2014/main" id="{6EEC037A-B4C1-7630-989F-F2E34A0279CF}"/>
              </a:ext>
            </a:extLst>
          </p:cNvPr>
          <p:cNvSpPr txBox="1">
            <a:spLocks/>
          </p:cNvSpPr>
          <p:nvPr/>
        </p:nvSpPr>
        <p:spPr>
          <a:xfrm>
            <a:off x="1159370" y="1623477"/>
            <a:ext cx="3184029" cy="4779521"/>
          </a:xfrm>
          <a:prstGeom prst="rect">
            <a:avLst/>
          </a:prstGeom>
        </p:spPr>
        <p:txBody>
          <a:bodyPr vert="horz" lIns="91440" tIns="45720" rIns="91440" bIns="45720" rtlCol="0" anchor="t">
            <a:noAutofit/>
          </a:bodyPr>
          <a:lstStyle>
            <a:lvl1pPr algn="l" defTabSz="457200" rtl="0" eaLnBrk="1" latinLnBrk="0" hangingPunct="1">
              <a:spcBef>
                <a:spcPct val="0"/>
              </a:spcBef>
              <a:buNone/>
              <a:defRPr sz="2000" b="1" kern="1200">
                <a:solidFill>
                  <a:schemeClr val="accent1"/>
                </a:solidFill>
                <a:latin typeface="Times New Roman"/>
                <a:ea typeface="+mj-ea"/>
                <a:cs typeface="Times New Roman"/>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br>
              <a:rPr kumimoji="0" lang="en-US" sz="3200" b="0" i="1"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sym typeface="Arial"/>
              </a:rPr>
            </a:br>
            <a:r>
              <a:rPr kumimoji="0" lang="en-US" sz="3200" b="0" i="1"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sym typeface="Arial"/>
              </a:rPr>
              <a:t>Why is it important to start a </a:t>
            </a:r>
            <a:r>
              <a:rPr kumimoji="0" lang="en-US" sz="3200" b="0" i="1" u="sng"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sym typeface="Arial"/>
              </a:rPr>
              <a:t>new dialogue</a:t>
            </a:r>
            <a:r>
              <a:rPr kumimoji="0" lang="en-US" sz="3200" b="0" i="1"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sym typeface="Arial"/>
              </a:rPr>
              <a:t> about cancer care and medical research with communities? </a:t>
            </a:r>
            <a:endParaRPr kumimoji="0" lang="en-AS" sz="3200" b="0" i="1"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sym typeface="Arial"/>
            </a:endParaRPr>
          </a:p>
        </p:txBody>
      </p:sp>
      <p:pic>
        <p:nvPicPr>
          <p:cNvPr id="2" name="Picture 1">
            <a:extLst>
              <a:ext uri="{FF2B5EF4-FFF2-40B4-BE49-F238E27FC236}">
                <a16:creationId xmlns:a16="http://schemas.microsoft.com/office/drawing/2014/main" id="{2DA6D8CF-AD86-C326-C8D9-D80B2B17D071}"/>
              </a:ext>
            </a:extLst>
          </p:cNvPr>
          <p:cNvPicPr>
            <a:picLocks noChangeAspect="1"/>
          </p:cNvPicPr>
          <p:nvPr/>
        </p:nvPicPr>
        <p:blipFill rotWithShape="1">
          <a:blip r:embed="rId7">
            <a:extLst>
              <a:ext uri="{28A0092B-C50C-407E-A947-70E740481C1C}">
                <a14:useLocalDpi xmlns:a14="http://schemas.microsoft.com/office/drawing/2010/main" val="0"/>
              </a:ext>
            </a:extLst>
          </a:blip>
          <a:srcRect r="62788"/>
          <a:stretch/>
        </p:blipFill>
        <p:spPr>
          <a:xfrm>
            <a:off x="505266" y="-259904"/>
            <a:ext cx="2161733" cy="2370201"/>
          </a:xfrm>
          <a:prstGeom prst="rect">
            <a:avLst/>
          </a:prstGeom>
        </p:spPr>
      </p:pic>
    </p:spTree>
    <p:extLst>
      <p:ext uri="{BB962C8B-B14F-4D97-AF65-F5344CB8AC3E}">
        <p14:creationId xmlns:p14="http://schemas.microsoft.com/office/powerpoint/2010/main" val="123332285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190E1-7239-D857-C7DC-3ABE9D71D896}"/>
              </a:ext>
            </a:extLst>
          </p:cNvPr>
          <p:cNvSpPr>
            <a:spLocks noGrp="1"/>
          </p:cNvSpPr>
          <p:nvPr>
            <p:ph type="title"/>
          </p:nvPr>
        </p:nvSpPr>
        <p:spPr>
          <a:xfrm>
            <a:off x="786342" y="2387600"/>
            <a:ext cx="10619316" cy="1313032"/>
          </a:xfrm>
        </p:spPr>
        <p:txBody>
          <a:bodyPr>
            <a:noAutofit/>
          </a:bodyPr>
          <a:lstStyle/>
          <a:p>
            <a:br>
              <a:rPr lang="en-US" sz="2400" b="0" i="0" dirty="0">
                <a:solidFill>
                  <a:srgbClr val="2B2B2B"/>
                </a:solidFill>
                <a:effectLst/>
                <a:highlight>
                  <a:srgbClr val="F9F9F9"/>
                </a:highlight>
                <a:latin typeface="Arial" panose="020B0604020202020204" pitchFamily="34" charset="0"/>
                <a:cs typeface="Arial" panose="020B0604020202020204" pitchFamily="34" charset="0"/>
              </a:rPr>
            </a:br>
            <a:br>
              <a:rPr lang="en-US" sz="3600" b="0" i="0" dirty="0">
                <a:solidFill>
                  <a:srgbClr val="2B2B2B"/>
                </a:solidFill>
                <a:effectLst/>
                <a:highlight>
                  <a:srgbClr val="F9F9F9"/>
                </a:highlight>
                <a:latin typeface="Arial" panose="020B0604020202020204" pitchFamily="34" charset="0"/>
                <a:cs typeface="Arial" panose="020B0604020202020204" pitchFamily="34" charset="0"/>
              </a:rPr>
            </a:br>
            <a:br>
              <a:rPr lang="en-US" sz="2400" b="0" dirty="0">
                <a:solidFill>
                  <a:srgbClr val="2B2B2B"/>
                </a:solidFill>
                <a:highlight>
                  <a:srgbClr val="F9F9F9"/>
                </a:highlight>
                <a:latin typeface="Arial" panose="020B0604020202020204" pitchFamily="34" charset="0"/>
                <a:cs typeface="Arial" panose="020B0604020202020204" pitchFamily="34" charset="0"/>
              </a:rPr>
            </a:br>
            <a:r>
              <a:rPr lang="en-US" sz="2400" b="0" dirty="0">
                <a:solidFill>
                  <a:srgbClr val="2B2B2B"/>
                </a:solidFill>
                <a:latin typeface="Arial" panose="020B0604020202020204" pitchFamily="34" charset="0"/>
                <a:cs typeface="Arial" panose="020B0604020202020204" pitchFamily="34" charset="0"/>
              </a:rPr>
              <a:t>Traditional design involves designers working independently, making decisions based on their expertise, user research and best practices. </a:t>
            </a:r>
            <a:br>
              <a:rPr lang="en-US" sz="2400" b="0" dirty="0">
                <a:solidFill>
                  <a:srgbClr val="2B2B2B"/>
                </a:solidFill>
                <a:latin typeface="Arial" panose="020B0604020202020204" pitchFamily="34" charset="0"/>
                <a:cs typeface="Arial" panose="020B0604020202020204" pitchFamily="34" charset="0"/>
              </a:rPr>
            </a:br>
            <a:br>
              <a:rPr lang="en-US" sz="2400" b="0" dirty="0">
                <a:solidFill>
                  <a:srgbClr val="2B2B2B"/>
                </a:solidFill>
                <a:latin typeface="Arial" panose="020B0604020202020204" pitchFamily="34" charset="0"/>
                <a:cs typeface="Arial" panose="020B0604020202020204" pitchFamily="34" charset="0"/>
              </a:rPr>
            </a:br>
            <a:r>
              <a:rPr lang="en-US" sz="2400" b="0" dirty="0">
                <a:solidFill>
                  <a:srgbClr val="2B2B2B"/>
                </a:solidFill>
                <a:latin typeface="Arial" panose="020B0604020202020204" pitchFamily="34" charset="0"/>
                <a:cs typeface="Arial" panose="020B0604020202020204" pitchFamily="34" charset="0"/>
              </a:rPr>
              <a:t>Users might be involved through research or testing but are not usually part of the creative process or decision-making.</a:t>
            </a:r>
            <a:br>
              <a:rPr lang="en-US" sz="2400" b="0" dirty="0">
                <a:solidFill>
                  <a:srgbClr val="2B2B2B"/>
                </a:solidFill>
                <a:latin typeface="Arial" panose="020B0604020202020204" pitchFamily="34" charset="0"/>
                <a:cs typeface="Arial" panose="020B0604020202020204" pitchFamily="34" charset="0"/>
              </a:rPr>
            </a:br>
            <a:br>
              <a:rPr lang="en-US" sz="1200" b="0" dirty="0">
                <a:solidFill>
                  <a:srgbClr val="2B2B2B"/>
                </a:solidFill>
                <a:latin typeface="Arial" panose="020B0604020202020204" pitchFamily="34" charset="0"/>
                <a:cs typeface="Arial" panose="020B0604020202020204" pitchFamily="34" charset="0"/>
              </a:rPr>
            </a:br>
            <a:r>
              <a:rPr lang="en-US" sz="2400" b="0" dirty="0">
                <a:solidFill>
                  <a:srgbClr val="2B2B2B"/>
                </a:solidFill>
                <a:latin typeface="Arial" panose="020B0604020202020204" pitchFamily="34" charset="0"/>
                <a:cs typeface="Arial" panose="020B0604020202020204" pitchFamily="34" charset="0"/>
              </a:rPr>
              <a:t>Co-design </a:t>
            </a:r>
            <a:r>
              <a:rPr lang="en-US" sz="2400" b="0" i="0" dirty="0">
                <a:solidFill>
                  <a:srgbClr val="2B2B2B"/>
                </a:solidFill>
                <a:effectLst/>
                <a:latin typeface="Arial" panose="020B0604020202020204" pitchFamily="34" charset="0"/>
                <a:cs typeface="Arial" panose="020B0604020202020204" pitchFamily="34" charset="0"/>
              </a:rPr>
              <a:t>is a </a:t>
            </a:r>
            <a:r>
              <a:rPr lang="en-US" sz="2400" b="1" i="0" dirty="0">
                <a:solidFill>
                  <a:srgbClr val="2B2B2B"/>
                </a:solidFill>
                <a:effectLst/>
                <a:latin typeface="Arial" panose="020B0604020202020204" pitchFamily="34" charset="0"/>
                <a:cs typeface="Arial" panose="020B0604020202020204" pitchFamily="34" charset="0"/>
              </a:rPr>
              <a:t>collaborative approach where designers work together with non-designers</a:t>
            </a:r>
            <a:r>
              <a:rPr lang="en-US" sz="2400" b="0" i="0" dirty="0">
                <a:solidFill>
                  <a:srgbClr val="2B2B2B"/>
                </a:solidFill>
                <a:effectLst/>
                <a:latin typeface="Arial" panose="020B0604020202020204" pitchFamily="34" charset="0"/>
                <a:cs typeface="Arial" panose="020B0604020202020204" pitchFamily="34" charset="0"/>
              </a:rPr>
              <a:t> to create solutions. </a:t>
            </a:r>
            <a:br>
              <a:rPr lang="en-US" sz="2400" b="0" i="0" dirty="0">
                <a:solidFill>
                  <a:srgbClr val="2B2B2B"/>
                </a:solidFill>
                <a:effectLst/>
                <a:latin typeface="Arial" panose="020B0604020202020204" pitchFamily="34" charset="0"/>
                <a:cs typeface="Arial" panose="020B0604020202020204" pitchFamily="34" charset="0"/>
              </a:rPr>
            </a:br>
            <a:br>
              <a:rPr lang="en-US" sz="1200" b="0" i="0" dirty="0">
                <a:solidFill>
                  <a:srgbClr val="2B2B2B"/>
                </a:solidFill>
                <a:effectLst/>
                <a:latin typeface="Arial" panose="020B0604020202020204" pitchFamily="34" charset="0"/>
                <a:cs typeface="Arial" panose="020B0604020202020204" pitchFamily="34" charset="0"/>
              </a:rPr>
            </a:br>
            <a:r>
              <a:rPr lang="en-US" sz="2400" b="1" i="0" dirty="0">
                <a:solidFill>
                  <a:srgbClr val="2B2B2B"/>
                </a:solidFill>
                <a:effectLst/>
                <a:latin typeface="Arial" panose="020B0604020202020204" pitchFamily="34" charset="0"/>
                <a:cs typeface="Arial" panose="020B0604020202020204" pitchFamily="34" charset="0"/>
              </a:rPr>
              <a:t>Designers act as facilitators</a:t>
            </a:r>
            <a:r>
              <a:rPr lang="en-US" sz="2400" b="0" i="0" dirty="0">
                <a:solidFill>
                  <a:srgbClr val="2B2B2B"/>
                </a:solidFill>
                <a:effectLst/>
                <a:latin typeface="Arial" panose="020B0604020202020204" pitchFamily="34" charset="0"/>
                <a:cs typeface="Arial" panose="020B0604020202020204" pitchFamily="34" charset="0"/>
              </a:rPr>
              <a:t> and guide the participants through the design process. </a:t>
            </a:r>
            <a:endParaRPr lang="en-US" sz="2400" dirty="0">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47097BA3-13D8-9A9D-D21A-B0536D619924}"/>
              </a:ext>
            </a:extLst>
          </p:cNvPr>
          <p:cNvSpPr>
            <a:spLocks noGrp="1"/>
          </p:cNvSpPr>
          <p:nvPr>
            <p:ph type="body" idx="1"/>
          </p:nvPr>
        </p:nvSpPr>
        <p:spPr>
          <a:xfrm>
            <a:off x="786342" y="5857538"/>
            <a:ext cx="10363200" cy="855234"/>
          </a:xfrm>
        </p:spPr>
        <p:txBody>
          <a:bodyPr>
            <a:normAutofit fontScale="92500"/>
          </a:bodyPr>
          <a:lstStyle/>
          <a:p>
            <a:pPr>
              <a:lnSpc>
                <a:spcPct val="100000"/>
              </a:lnSpc>
              <a:spcBef>
                <a:spcPts val="0"/>
              </a:spcBef>
            </a:pPr>
            <a:r>
              <a:rPr lang="en-US" sz="2000" b="0" i="0" dirty="0">
                <a:solidFill>
                  <a:srgbClr val="6A6A6A"/>
                </a:solidFill>
                <a:effectLst/>
                <a:highlight>
                  <a:srgbClr val="FFFFFF"/>
                </a:highlight>
                <a:latin typeface="Arial" panose="020B0604020202020204" pitchFamily="34" charset="0"/>
                <a:cs typeface="Arial" panose="020B0604020202020204" pitchFamily="34" charset="0"/>
              </a:rPr>
              <a:t>Interaction Design Foundation - </a:t>
            </a:r>
            <a:r>
              <a:rPr lang="en-US" sz="2000" b="0" i="0" dirty="0" err="1">
                <a:solidFill>
                  <a:srgbClr val="6A6A6A"/>
                </a:solidFill>
                <a:effectLst/>
                <a:highlight>
                  <a:srgbClr val="FFFFFF"/>
                </a:highlight>
                <a:latin typeface="Arial" panose="020B0604020202020204" pitchFamily="34" charset="0"/>
                <a:cs typeface="Arial" panose="020B0604020202020204" pitchFamily="34" charset="0"/>
              </a:rPr>
              <a:t>IxDF</a:t>
            </a:r>
            <a:r>
              <a:rPr lang="en-US" sz="2000" b="0" i="0" dirty="0">
                <a:solidFill>
                  <a:srgbClr val="6A6A6A"/>
                </a:solidFill>
                <a:effectLst/>
                <a:highlight>
                  <a:srgbClr val="FFFFFF"/>
                </a:highlight>
                <a:latin typeface="Arial" panose="020B0604020202020204" pitchFamily="34" charset="0"/>
                <a:cs typeface="Arial" panose="020B0604020202020204" pitchFamily="34" charset="0"/>
              </a:rPr>
              <a:t>. (2023, December 29). </a:t>
            </a:r>
            <a:r>
              <a:rPr lang="en-US" sz="2000" b="0" i="1" dirty="0">
                <a:solidFill>
                  <a:srgbClr val="6A6A6A"/>
                </a:solidFill>
                <a:effectLst/>
                <a:highlight>
                  <a:srgbClr val="FFFFFF"/>
                </a:highlight>
                <a:latin typeface="Arial" panose="020B0604020202020204" pitchFamily="34" charset="0"/>
                <a:cs typeface="Arial" panose="020B0604020202020204" pitchFamily="34" charset="0"/>
              </a:rPr>
              <a:t>What is Codesign?</a:t>
            </a:r>
            <a:r>
              <a:rPr lang="en-US" sz="2000" b="0" i="0" dirty="0">
                <a:solidFill>
                  <a:srgbClr val="6A6A6A"/>
                </a:solidFill>
                <a:effectLst/>
                <a:highlight>
                  <a:srgbClr val="FFFFFF"/>
                </a:highlight>
                <a:latin typeface="Arial" panose="020B0604020202020204" pitchFamily="34" charset="0"/>
                <a:cs typeface="Arial" panose="020B0604020202020204" pitchFamily="34" charset="0"/>
              </a:rPr>
              <a:t>. Interaction Design Foundation - </a:t>
            </a:r>
            <a:r>
              <a:rPr lang="en-US" sz="2000" b="0" i="0" dirty="0" err="1">
                <a:solidFill>
                  <a:srgbClr val="6A6A6A"/>
                </a:solidFill>
                <a:effectLst/>
                <a:highlight>
                  <a:srgbClr val="FFFFFF"/>
                </a:highlight>
                <a:latin typeface="Arial" panose="020B0604020202020204" pitchFamily="34" charset="0"/>
                <a:cs typeface="Arial" panose="020B0604020202020204" pitchFamily="34" charset="0"/>
              </a:rPr>
              <a:t>IxDF</a:t>
            </a:r>
            <a:r>
              <a:rPr lang="en-US" sz="2000" b="0" i="0" dirty="0">
                <a:solidFill>
                  <a:srgbClr val="6A6A6A"/>
                </a:solidFill>
                <a:effectLst/>
                <a:highlight>
                  <a:srgbClr val="FFFFFF"/>
                </a:highlight>
                <a:latin typeface="Arial" panose="020B0604020202020204" pitchFamily="34" charset="0"/>
                <a:cs typeface="Arial" panose="020B0604020202020204" pitchFamily="34" charset="0"/>
              </a:rPr>
              <a:t>. https://www.interaction-design.org/literature/topics/codesign</a:t>
            </a:r>
            <a:endParaRPr lang="en-US" sz="2000" dirty="0">
              <a:latin typeface="Arial" panose="020B0604020202020204" pitchFamily="34" charset="0"/>
              <a:cs typeface="Arial" panose="020B0604020202020204" pitchFamily="34" charset="0"/>
            </a:endParaRPr>
          </a:p>
        </p:txBody>
      </p:sp>
      <p:sp>
        <p:nvSpPr>
          <p:cNvPr id="6" name="Oval 5">
            <a:extLst>
              <a:ext uri="{FF2B5EF4-FFF2-40B4-BE49-F238E27FC236}">
                <a16:creationId xmlns:a16="http://schemas.microsoft.com/office/drawing/2014/main" id="{A180A3AB-492B-62CF-FECA-C405C7DBE902}"/>
              </a:ext>
            </a:extLst>
          </p:cNvPr>
          <p:cNvSpPr/>
          <p:nvPr/>
        </p:nvSpPr>
        <p:spPr>
          <a:xfrm>
            <a:off x="11037651" y="473413"/>
            <a:ext cx="888460" cy="56917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7BF4AFDD-D673-6336-3722-AE9918134AD2}"/>
              </a:ext>
            </a:extLst>
          </p:cNvPr>
          <p:cNvSpPr txBox="1"/>
          <p:nvPr/>
        </p:nvSpPr>
        <p:spPr>
          <a:xfrm>
            <a:off x="2174876" y="256415"/>
            <a:ext cx="9786024"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Co-Design: Harnessing collective wisdom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to innovate and solve problems effectively</a:t>
            </a:r>
          </a:p>
        </p:txBody>
      </p:sp>
      <p:pic>
        <p:nvPicPr>
          <p:cNvPr id="8" name="Picture 7">
            <a:extLst>
              <a:ext uri="{FF2B5EF4-FFF2-40B4-BE49-F238E27FC236}">
                <a16:creationId xmlns:a16="http://schemas.microsoft.com/office/drawing/2014/main" id="{C03962C0-141C-EFC2-B048-D100675BCE60}"/>
              </a:ext>
            </a:extLst>
          </p:cNvPr>
          <p:cNvPicPr>
            <a:picLocks noChangeAspect="1"/>
          </p:cNvPicPr>
          <p:nvPr/>
        </p:nvPicPr>
        <p:blipFill rotWithShape="1">
          <a:blip r:embed="rId2">
            <a:extLst>
              <a:ext uri="{28A0092B-C50C-407E-A947-70E740481C1C}">
                <a14:useLocalDpi xmlns:a14="http://schemas.microsoft.com/office/drawing/2010/main" val="0"/>
              </a:ext>
            </a:extLst>
          </a:blip>
          <a:srcRect r="62788"/>
          <a:stretch/>
        </p:blipFill>
        <p:spPr>
          <a:xfrm>
            <a:off x="505267" y="-48409"/>
            <a:ext cx="1522549" cy="1669377"/>
          </a:xfrm>
          <a:prstGeom prst="rect">
            <a:avLst/>
          </a:prstGeom>
        </p:spPr>
      </p:pic>
    </p:spTree>
    <p:extLst>
      <p:ext uri="{BB962C8B-B14F-4D97-AF65-F5344CB8AC3E}">
        <p14:creationId xmlns:p14="http://schemas.microsoft.com/office/powerpoint/2010/main" val="274555182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BB7E3-D905-403B-9A65-DCA89EEEA148}"/>
              </a:ext>
            </a:extLst>
          </p:cNvPr>
          <p:cNvSpPr>
            <a:spLocks noGrp="1"/>
          </p:cNvSpPr>
          <p:nvPr>
            <p:ph type="title"/>
          </p:nvPr>
        </p:nvSpPr>
        <p:spPr>
          <a:xfrm>
            <a:off x="710710" y="176086"/>
            <a:ext cx="10515600" cy="1325563"/>
          </a:xfrm>
          <a:solidFill>
            <a:schemeClr val="tx1"/>
          </a:solidFill>
        </p:spPr>
        <p:txBody>
          <a:bodyPr>
            <a:noAutofit/>
          </a:bodyPr>
          <a:lstStyle/>
          <a:p>
            <a:pPr algn="ctr"/>
            <a:r>
              <a:rPr lang="en-US" sz="2800" dirty="0">
                <a:solidFill>
                  <a:schemeClr val="bg1"/>
                </a:solidFill>
                <a:latin typeface="Arial" panose="020B0604020202020204" pitchFamily="34" charset="0"/>
                <a:cs typeface="Arial" panose="020B0604020202020204" pitchFamily="34" charset="0"/>
              </a:rPr>
              <a:t>Different types of organizations can play a part in fostering discussion about cancer clinical trials in the broader community</a:t>
            </a:r>
            <a:endParaRPr lang="en-AS" sz="2800" dirty="0">
              <a:solidFill>
                <a:schemeClr val="bg1"/>
              </a:solidFill>
              <a:latin typeface="Arial" panose="020B0604020202020204" pitchFamily="34" charset="0"/>
              <a:cs typeface="Arial" panose="020B0604020202020204" pitchFamily="34" charset="0"/>
            </a:endParaRPr>
          </a:p>
        </p:txBody>
      </p:sp>
      <p:graphicFrame>
        <p:nvGraphicFramePr>
          <p:cNvPr id="9" name="Content Placeholder 8">
            <a:extLst>
              <a:ext uri="{FF2B5EF4-FFF2-40B4-BE49-F238E27FC236}">
                <a16:creationId xmlns:a16="http://schemas.microsoft.com/office/drawing/2014/main" id="{4084DE06-03D9-41AD-92C7-8863AB9CEBBA}"/>
              </a:ext>
            </a:extLst>
          </p:cNvPr>
          <p:cNvGraphicFramePr>
            <a:graphicFrameLocks noGrp="1"/>
          </p:cNvGraphicFramePr>
          <p:nvPr>
            <p:ph sz="half" idx="2"/>
          </p:nvPr>
        </p:nvGraphicFramePr>
        <p:xfrm>
          <a:off x="2204490" y="1371601"/>
          <a:ext cx="7870046" cy="53439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8043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E2A04B86-6599-84B4-E8EC-0A5464569BC5}"/>
              </a:ext>
            </a:extLst>
          </p:cNvPr>
          <p:cNvSpPr/>
          <p:nvPr/>
        </p:nvSpPr>
        <p:spPr>
          <a:xfrm>
            <a:off x="11100442" y="295873"/>
            <a:ext cx="586292" cy="629323"/>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aphicFrame>
        <p:nvGraphicFramePr>
          <p:cNvPr id="6" name="Diagram 5">
            <a:extLst>
              <a:ext uri="{FF2B5EF4-FFF2-40B4-BE49-F238E27FC236}">
                <a16:creationId xmlns:a16="http://schemas.microsoft.com/office/drawing/2014/main" id="{13E9185C-0C0C-1221-6791-A5684B97C668}"/>
              </a:ext>
            </a:extLst>
          </p:cNvPr>
          <p:cNvGraphicFramePr/>
          <p:nvPr/>
        </p:nvGraphicFramePr>
        <p:xfrm>
          <a:off x="502592" y="1069923"/>
          <a:ext cx="11560365" cy="63605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6">
            <a:extLst>
              <a:ext uri="{FF2B5EF4-FFF2-40B4-BE49-F238E27FC236}">
                <a16:creationId xmlns:a16="http://schemas.microsoft.com/office/drawing/2014/main" id="{D4B8A607-663B-326F-CEC0-C636E25C1E2A}"/>
              </a:ext>
            </a:extLst>
          </p:cNvPr>
          <p:cNvSpPr>
            <a:spLocks noGrp="1"/>
          </p:cNvSpPr>
          <p:nvPr>
            <p:ph type="title" idx="4294967295"/>
          </p:nvPr>
        </p:nvSpPr>
        <p:spPr>
          <a:xfrm>
            <a:off x="2873375" y="290305"/>
            <a:ext cx="9318625" cy="1143000"/>
          </a:xfrm>
          <a:solidFill>
            <a:schemeClr val="bg1"/>
          </a:solidFill>
        </p:spPr>
        <p:txBody>
          <a:bodyPr>
            <a:normAutofit fontScale="90000"/>
          </a:bodyPr>
          <a:lstStyle/>
          <a:p>
            <a:pPr defTabSz="914400">
              <a:spcBef>
                <a:spcPts val="0"/>
              </a:spcBef>
              <a:defRPr/>
            </a:pPr>
            <a:r>
              <a:rPr lang="en-US" sz="4000" b="0" dirty="0">
                <a:latin typeface="Arial" panose="020B0604020202020204" pitchFamily="34" charset="0"/>
                <a:ea typeface="+mn-ea"/>
                <a:cs typeface="Arial" panose="020B0604020202020204" pitchFamily="34" charset="0"/>
              </a:rPr>
              <a:t>DISRUPT Approach to Community Engagement</a:t>
            </a:r>
            <a:endParaRPr lang="en-AS" sz="4000" b="0" dirty="0">
              <a:latin typeface="Arial" panose="020B0604020202020204" pitchFamily="34" charset="0"/>
              <a:ea typeface="+mn-ea"/>
              <a:cs typeface="Arial" panose="020B0604020202020204" pitchFamily="34" charset="0"/>
            </a:endParaRPr>
          </a:p>
        </p:txBody>
      </p:sp>
      <p:pic>
        <p:nvPicPr>
          <p:cNvPr id="2" name="Picture 1">
            <a:extLst>
              <a:ext uri="{FF2B5EF4-FFF2-40B4-BE49-F238E27FC236}">
                <a16:creationId xmlns:a16="http://schemas.microsoft.com/office/drawing/2014/main" id="{F9CCB167-8017-6BF5-EAA1-18EAB5C2D05B}"/>
              </a:ext>
            </a:extLst>
          </p:cNvPr>
          <p:cNvPicPr>
            <a:picLocks noChangeAspect="1"/>
          </p:cNvPicPr>
          <p:nvPr/>
        </p:nvPicPr>
        <p:blipFill rotWithShape="1">
          <a:blip r:embed="rId8">
            <a:extLst>
              <a:ext uri="{28A0092B-C50C-407E-A947-70E740481C1C}">
                <a14:useLocalDpi xmlns:a14="http://schemas.microsoft.com/office/drawing/2010/main" val="0"/>
              </a:ext>
            </a:extLst>
          </a:blip>
          <a:srcRect r="62788"/>
          <a:stretch/>
        </p:blipFill>
        <p:spPr>
          <a:xfrm>
            <a:off x="505266" y="-259904"/>
            <a:ext cx="2161733" cy="2370201"/>
          </a:xfrm>
          <a:prstGeom prst="rect">
            <a:avLst/>
          </a:prstGeom>
        </p:spPr>
      </p:pic>
    </p:spTree>
    <p:extLst>
      <p:ext uri="{BB962C8B-B14F-4D97-AF65-F5344CB8AC3E}">
        <p14:creationId xmlns:p14="http://schemas.microsoft.com/office/powerpoint/2010/main" val="1253536519"/>
      </p:ext>
    </p:extLst>
  </p:cSld>
  <p:clrMapOvr>
    <a:masterClrMapping/>
  </p:clrMapOvr>
</p:sld>
</file>

<file path=ppt/theme/_rels/theme6.xml.rels><?xml version="1.0" encoding="UTF-8" standalone="yes"?>
<Relationships xmlns="http://schemas.openxmlformats.org/package/2006/relationships"><Relationship Id="rId1" Type="http://schemas.openxmlformats.org/officeDocument/2006/relationships/image" Target="../media/image10.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2_Custom Design">
  <a:themeElements>
    <a:clrScheme name="Office Them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3.xml><?xml version="1.0" encoding="utf-8"?>
<a:theme xmlns:a="http://schemas.openxmlformats.org/drawingml/2006/main" name="Custom Design">
  <a:themeElements>
    <a:clrScheme name="Custom 10">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7.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18451</TotalTime>
  <Words>2007</Words>
  <Application>Microsoft Office PowerPoint</Application>
  <PresentationFormat>Widescreen</PresentationFormat>
  <Paragraphs>340</Paragraphs>
  <Slides>19</Slides>
  <Notes>9</Notes>
  <HiddenSlides>0</HiddenSlides>
  <MMClips>0</MMClips>
  <ScaleCrop>false</ScaleCrop>
  <HeadingPairs>
    <vt:vector size="6" baseType="variant">
      <vt:variant>
        <vt:lpstr>Fonts Used</vt:lpstr>
      </vt:variant>
      <vt:variant>
        <vt:i4>17</vt:i4>
      </vt:variant>
      <vt:variant>
        <vt:lpstr>Theme</vt:lpstr>
      </vt:variant>
      <vt:variant>
        <vt:i4>7</vt:i4>
      </vt:variant>
      <vt:variant>
        <vt:lpstr>Slide Titles</vt:lpstr>
      </vt:variant>
      <vt:variant>
        <vt:i4>19</vt:i4>
      </vt:variant>
    </vt:vector>
  </HeadingPairs>
  <TitlesOfParts>
    <vt:vector size="43" baseType="lpstr">
      <vt:lpstr>Aptos</vt:lpstr>
      <vt:lpstr>Aptos Display</vt:lpstr>
      <vt:lpstr>Aptos Narrow</vt:lpstr>
      <vt:lpstr>Arial</vt:lpstr>
      <vt:lpstr>Calibri</vt:lpstr>
      <vt:lpstr>Calibri Light</vt:lpstr>
      <vt:lpstr>Courier New</vt:lpstr>
      <vt:lpstr>Helvetica</vt:lpstr>
      <vt:lpstr>Helvetica Light</vt:lpstr>
      <vt:lpstr>Lucida Grande</vt:lpstr>
      <vt:lpstr>Menlo Regular</vt:lpstr>
      <vt:lpstr>Monaco</vt:lpstr>
      <vt:lpstr>Symbol</vt:lpstr>
      <vt:lpstr>Tw Cen MT</vt:lpstr>
      <vt:lpstr>Tw Cen MT Condensed</vt:lpstr>
      <vt:lpstr>Wingdings</vt:lpstr>
      <vt:lpstr>Wingdings 3</vt:lpstr>
      <vt:lpstr>Office Theme</vt:lpstr>
      <vt:lpstr>2_Custom Design</vt:lpstr>
      <vt:lpstr>Custom Design</vt:lpstr>
      <vt:lpstr>5_Office Theme</vt:lpstr>
      <vt:lpstr>1_Custom Design</vt:lpstr>
      <vt:lpstr>Integral</vt:lpstr>
      <vt:lpstr>3_Office Theme</vt:lpstr>
      <vt:lpstr>PowerPoint Presentation</vt:lpstr>
      <vt:lpstr>PowerPoint Presentation</vt:lpstr>
      <vt:lpstr>Why do we need to DISRUPT the Cancer Clinical Trials System?</vt:lpstr>
      <vt:lpstr>PowerPoint Presentation</vt:lpstr>
      <vt:lpstr>Excess Cancer Burden in the Bronx</vt:lpstr>
      <vt:lpstr>PowerPoint Presentation</vt:lpstr>
      <vt:lpstr>   Traditional design involves designers working independently, making decisions based on their expertise, user research and best practices.   Users might be involved through research or testing but are not usually part of the creative process or decision-making.  Co-design is a collaborative approach where designers work together with non-designers to create solutions.   Designers act as facilitators and guide the participants through the design process. </vt:lpstr>
      <vt:lpstr>Different types of organizations can play a part in fostering discussion about cancer clinical trials in the broader community</vt:lpstr>
      <vt:lpstr>DISRUPT Approach to Community Engagement</vt:lpstr>
      <vt:lpstr>The DISRUPT Co-Design Learning Curve</vt:lpstr>
      <vt:lpstr>PowerPoint Presentation</vt:lpstr>
      <vt:lpstr>PowerPoint Presentation</vt:lpstr>
      <vt:lpstr>PowerPoint Presentation</vt:lpstr>
      <vt:lpstr>PowerPoint Presentation</vt:lpstr>
      <vt:lpstr>PowerPoint Presentation</vt:lpstr>
      <vt:lpstr>PowerPoint Presentation</vt:lpstr>
      <vt:lpstr>Impact on Behavior: Differences in Talking about the  Importance of Research vs. Racial Injustice in Medicine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Bruce Rapkin</dc:creator>
  <cp:lastModifiedBy>David Lounsbury</cp:lastModifiedBy>
  <cp:revision>69</cp:revision>
  <dcterms:created xsi:type="dcterms:W3CDTF">2025-05-07T19:26:57Z</dcterms:created>
  <dcterms:modified xsi:type="dcterms:W3CDTF">2025-06-19T04:39:58Z</dcterms:modified>
</cp:coreProperties>
</file>